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4"/>
  </p:notesMasterIdLst>
  <p:sldIdLst>
    <p:sldId id="327" r:id="rId5"/>
    <p:sldId id="318" r:id="rId6"/>
    <p:sldId id="324" r:id="rId7"/>
    <p:sldId id="300" r:id="rId8"/>
    <p:sldId id="314" r:id="rId9"/>
    <p:sldId id="276" r:id="rId10"/>
    <p:sldId id="278" r:id="rId11"/>
    <p:sldId id="279" r:id="rId12"/>
    <p:sldId id="328" r:id="rId13"/>
    <p:sldId id="280" r:id="rId14"/>
    <p:sldId id="288" r:id="rId15"/>
    <p:sldId id="320" r:id="rId16"/>
    <p:sldId id="306" r:id="rId17"/>
    <p:sldId id="307" r:id="rId18"/>
    <p:sldId id="315" r:id="rId19"/>
    <p:sldId id="322" r:id="rId20"/>
    <p:sldId id="282" r:id="rId21"/>
    <p:sldId id="284" r:id="rId22"/>
    <p:sldId id="311" r:id="rId23"/>
    <p:sldId id="283" r:id="rId24"/>
    <p:sldId id="312" r:id="rId25"/>
    <p:sldId id="287" r:id="rId26"/>
    <p:sldId id="289" r:id="rId27"/>
    <p:sldId id="293" r:id="rId28"/>
    <p:sldId id="313" r:id="rId29"/>
    <p:sldId id="290" r:id="rId30"/>
    <p:sldId id="326" r:id="rId31"/>
    <p:sldId id="316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313"/>
    <a:srgbClr val="005293"/>
    <a:srgbClr val="005294"/>
    <a:srgbClr val="7BAFDE"/>
    <a:srgbClr val="B4975A"/>
    <a:srgbClr val="004071"/>
    <a:srgbClr val="105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40D1F-EDF9-3A9C-1D95-3BCDE6ADAF7B}" v="16" dt="2020-04-01T18:36:48.949"/>
    <p1510:client id="{221E6498-BE92-8AEF-13ED-618D8AB277E9}" v="518" dt="2020-09-29T20:17:24.010"/>
    <p1510:client id="{2D49A1F6-14C3-40C2-7913-1C4192D9A459}" v="116" dt="2020-09-29T21:50:54.012"/>
    <p1510:client id="{4E88F548-4DD1-7FBE-DAA4-CB399FE975BF}" v="83" dt="2020-03-26T18:43:13.915"/>
    <p1510:client id="{8E6F342C-0A6B-5026-4F59-374F7B73D1C0}" v="372" dt="2020-03-26T17:48:08.389"/>
    <p1510:client id="{903235EE-F343-A90A-1144-618C1F19DD89}" v="870" dt="2020-08-20T13:09:22.591"/>
    <p1510:client id="{9CB37173-FD7C-3BBD-D72C-2CD72220C48F}" v="503" dt="2020-08-18T19:30:17.297"/>
    <p1510:client id="{A0A6EBA8-C7FA-B504-7810-C0EDD4C4FAD0}" v="33" dt="2019-09-17T15:12:08.414"/>
    <p1510:client id="{CD27A1F2-7C70-ADD0-7F62-9E012355A262}" v="111" dt="2020-03-26T19:50:40.074"/>
    <p1510:client id="{CFD6E002-673C-4C62-A0A7-D1CA3F31D915}" v="255" dt="2020-08-21T15:24:15.041"/>
    <p1510:client id="{EB390344-A83E-8574-47D7-CA2C17A70500}" v="160" dt="2020-03-30T15:08:58.882"/>
    <p1510:client id="{EF65CB89-9E21-5686-E358-888199852E7A}" v="18" dt="2020-03-31T16:55:49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M Tierney" userId="S::kmtierney@widener.edu::d65123eb-da06-46c0-97e8-fafd364ac345" providerId="AD" clId="Web-{2D49A1F6-14C3-40C2-7913-1C4192D9A459}"/>
    <pc:docChg chg="modSld">
      <pc:chgData name="Kelly M Tierney" userId="S::kmtierney@widener.edu::d65123eb-da06-46c0-97e8-fafd364ac345" providerId="AD" clId="Web-{2D49A1F6-14C3-40C2-7913-1C4192D9A459}" dt="2020-09-29T21:50:54.012" v="115" actId="20577"/>
      <pc:docMkLst>
        <pc:docMk/>
      </pc:docMkLst>
      <pc:sldChg chg="modSp">
        <pc:chgData name="Kelly M Tierney" userId="S::kmtierney@widener.edu::d65123eb-da06-46c0-97e8-fafd364ac345" providerId="AD" clId="Web-{2D49A1F6-14C3-40C2-7913-1C4192D9A459}" dt="2020-09-29T21:44:22.348" v="83" actId="20577"/>
        <pc:sldMkLst>
          <pc:docMk/>
          <pc:sldMk cId="2237269166" sldId="314"/>
        </pc:sldMkLst>
        <pc:spChg chg="mod">
          <ac:chgData name="Kelly M Tierney" userId="S::kmtierney@widener.edu::d65123eb-da06-46c0-97e8-fafd364ac345" providerId="AD" clId="Web-{2D49A1F6-14C3-40C2-7913-1C4192D9A459}" dt="2020-09-29T21:44:22.348" v="83" actId="20577"/>
          <ac:spMkLst>
            <pc:docMk/>
            <pc:sldMk cId="2237269166" sldId="314"/>
            <ac:spMk id="58371" creationId="{06AFAACE-A90D-499A-967C-1E39C250AFC7}"/>
          </ac:spMkLst>
        </pc:spChg>
      </pc:sldChg>
      <pc:sldChg chg="modSp">
        <pc:chgData name="Kelly M Tierney" userId="S::kmtierney@widener.edu::d65123eb-da06-46c0-97e8-fafd364ac345" providerId="AD" clId="Web-{2D49A1F6-14C3-40C2-7913-1C4192D9A459}" dt="2020-09-29T21:50:54.012" v="114" actId="20577"/>
        <pc:sldMkLst>
          <pc:docMk/>
          <pc:sldMk cId="3766281437" sldId="327"/>
        </pc:sldMkLst>
        <pc:spChg chg="mod">
          <ac:chgData name="Kelly M Tierney" userId="S::kmtierney@widener.edu::d65123eb-da06-46c0-97e8-fafd364ac345" providerId="AD" clId="Web-{2D49A1F6-14C3-40C2-7913-1C4192D9A459}" dt="2020-09-29T21:50:54.012" v="114" actId="20577"/>
          <ac:spMkLst>
            <pc:docMk/>
            <pc:sldMk cId="3766281437" sldId="327"/>
            <ac:spMk id="3" creationId="{00000000-0000-0000-0000-000000000000}"/>
          </ac:spMkLst>
        </pc:spChg>
      </pc:sldChg>
    </pc:docChg>
  </pc:docChgLst>
  <pc:docChgLst>
    <pc:chgData name="Kelly M Tierney" userId="S::kmtierney@widener.edu::d65123eb-da06-46c0-97e8-fafd364ac345" providerId="AD" clId="Web-{221E6498-BE92-8AEF-13ED-618D8AB277E9}"/>
    <pc:docChg chg="addSld delSld modSld">
      <pc:chgData name="Kelly M Tierney" userId="S::kmtierney@widener.edu::d65123eb-da06-46c0-97e8-fafd364ac345" providerId="AD" clId="Web-{221E6498-BE92-8AEF-13ED-618D8AB277E9}" dt="2020-09-29T20:17:24.010" v="514" actId="20577"/>
      <pc:docMkLst>
        <pc:docMk/>
      </pc:docMkLst>
      <pc:sldChg chg="modSp">
        <pc:chgData name="Kelly M Tierney" userId="S::kmtierney@widener.edu::d65123eb-da06-46c0-97e8-fafd364ac345" providerId="AD" clId="Web-{221E6498-BE92-8AEF-13ED-618D8AB277E9}" dt="2020-09-29T20:17:23.635" v="512" actId="20577"/>
        <pc:sldMkLst>
          <pc:docMk/>
          <pc:sldMk cId="1905231936" sldId="300"/>
        </pc:sldMkLst>
        <pc:spChg chg="mod">
          <ac:chgData name="Kelly M Tierney" userId="S::kmtierney@widener.edu::d65123eb-da06-46c0-97e8-fafd364ac345" providerId="AD" clId="Web-{221E6498-BE92-8AEF-13ED-618D8AB277E9}" dt="2020-09-29T20:17:23.635" v="512" actId="20577"/>
          <ac:spMkLst>
            <pc:docMk/>
            <pc:sldMk cId="1905231936" sldId="300"/>
            <ac:spMk id="2" creationId="{00000000-0000-0000-0000-000000000000}"/>
          </ac:spMkLst>
        </pc:spChg>
      </pc:sldChg>
      <pc:sldChg chg="del">
        <pc:chgData name="Kelly M Tierney" userId="S::kmtierney@widener.edu::d65123eb-da06-46c0-97e8-fafd364ac345" providerId="AD" clId="Web-{221E6498-BE92-8AEF-13ED-618D8AB277E9}" dt="2020-09-29T20:12:59.862" v="54"/>
        <pc:sldMkLst>
          <pc:docMk/>
          <pc:sldMk cId="2020194674" sldId="303"/>
        </pc:sldMkLst>
      </pc:sldChg>
      <pc:sldChg chg="modSp">
        <pc:chgData name="Kelly M Tierney" userId="S::kmtierney@widener.edu::d65123eb-da06-46c0-97e8-fafd364ac345" providerId="AD" clId="Web-{221E6498-BE92-8AEF-13ED-618D8AB277E9}" dt="2020-09-29T20:12:28.048" v="11" actId="1076"/>
        <pc:sldMkLst>
          <pc:docMk/>
          <pc:sldMk cId="290561077" sldId="318"/>
        </pc:sldMkLst>
        <pc:spChg chg="mod">
          <ac:chgData name="Kelly M Tierney" userId="S::kmtierney@widener.edu::d65123eb-da06-46c0-97e8-fafd364ac345" providerId="AD" clId="Web-{221E6498-BE92-8AEF-13ED-618D8AB277E9}" dt="2020-09-29T20:12:28.048" v="11" actId="1076"/>
          <ac:spMkLst>
            <pc:docMk/>
            <pc:sldMk cId="290561077" sldId="318"/>
            <ac:spMk id="2" creationId="{00000000-0000-0000-0000-000000000000}"/>
          </ac:spMkLst>
        </pc:spChg>
        <pc:spChg chg="mod">
          <ac:chgData name="Kelly M Tierney" userId="S::kmtierney@widener.edu::d65123eb-da06-46c0-97e8-fafd364ac345" providerId="AD" clId="Web-{221E6498-BE92-8AEF-13ED-618D8AB277E9}" dt="2020-09-29T20:12:23.079" v="10" actId="1076"/>
          <ac:spMkLst>
            <pc:docMk/>
            <pc:sldMk cId="290561077" sldId="318"/>
            <ac:spMk id="4" creationId="{21555A03-37C2-45EA-ABA4-04A8B919C1B6}"/>
          </ac:spMkLst>
        </pc:spChg>
      </pc:sldChg>
      <pc:sldChg chg="del">
        <pc:chgData name="Kelly M Tierney" userId="S::kmtierney@widener.edu::d65123eb-da06-46c0-97e8-fafd364ac345" providerId="AD" clId="Web-{221E6498-BE92-8AEF-13ED-618D8AB277E9}" dt="2020-09-29T20:12:42.252" v="12"/>
        <pc:sldMkLst>
          <pc:docMk/>
          <pc:sldMk cId="3376484454" sldId="321"/>
        </pc:sldMkLst>
      </pc:sldChg>
      <pc:sldChg chg="modSp new">
        <pc:chgData name="Kelly M Tierney" userId="S::kmtierney@widener.edu::d65123eb-da06-46c0-97e8-fafd364ac345" providerId="AD" clId="Web-{221E6498-BE92-8AEF-13ED-618D8AB277E9}" dt="2020-09-29T20:17:11.588" v="506" actId="20577"/>
        <pc:sldMkLst>
          <pc:docMk/>
          <pc:sldMk cId="4107076825" sldId="324"/>
        </pc:sldMkLst>
        <pc:spChg chg="mod">
          <ac:chgData name="Kelly M Tierney" userId="S::kmtierney@widener.edu::d65123eb-da06-46c0-97e8-fafd364ac345" providerId="AD" clId="Web-{221E6498-BE92-8AEF-13ED-618D8AB277E9}" dt="2020-09-29T20:13:09.581" v="60" actId="20577"/>
          <ac:spMkLst>
            <pc:docMk/>
            <pc:sldMk cId="4107076825" sldId="324"/>
            <ac:spMk id="2" creationId="{0A4F06CA-A618-494B-BDA2-0DD70B24C633}"/>
          </ac:spMkLst>
        </pc:spChg>
        <pc:spChg chg="mod">
          <ac:chgData name="Kelly M Tierney" userId="S::kmtierney@widener.edu::d65123eb-da06-46c0-97e8-fafd364ac345" providerId="AD" clId="Web-{221E6498-BE92-8AEF-13ED-618D8AB277E9}" dt="2020-09-29T20:17:11.588" v="506" actId="20577"/>
          <ac:spMkLst>
            <pc:docMk/>
            <pc:sldMk cId="4107076825" sldId="324"/>
            <ac:spMk id="3" creationId="{1DA1F41C-8A4C-4592-9EF5-62F94E82041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A5EF6-97C2-4546-B9E5-80F6BF4FCA5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EBD0C-821C-4D9E-9080-CBCE2279D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1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09AC818A-812A-4A5D-87DC-E63FF3AC66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FEE19E21-99C0-4432-A7B0-59B7889AC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C63E1ACB-5116-49F0-9A7A-13D6BE8A8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C9E6E6-0FFC-4808-A314-430B037EB001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670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5F66ABAD-D40E-4F2C-8968-AA1819B4F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33DA07EC-C3FC-46E7-ADED-C7BFEE2CE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EBCFDB9A-A34D-4ACB-8338-E19C36CCE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A627B9-16C1-49C7-9D83-110EBA93D85D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777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D5C418B-742E-4A1F-9709-D8DCA9E9FC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EC15DB39-22AE-4A6F-86AE-7CEFB6E30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8628161-FFAF-42AA-B117-E04864A9A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BE2392-9DDA-47B7-89BD-3C6AE510EC0A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93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BD0C-821C-4D9E-9080-CBCE2279DA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6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E2CE7-BEFB-574F-A204-31B6C67BB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09C4B-BCD3-AB45-9D13-ABDBBDD02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E8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56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80AD0-CDF4-D344-AC92-E8C98A3C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55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E7FD9-BA4F-5449-B39A-D39EBBB2A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213503"/>
            <a:ext cx="4114080" cy="46475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A672-2CC1-DE46-AD3E-B45D95103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rgbClr val="011E4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564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92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9996-2DEC-C044-A4FF-D310DEA2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726766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5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E11FB-62E4-E148-A760-2A1EA054C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726766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491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1880-09EE-6549-A535-EF591CC4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272427" cy="2852737"/>
          </a:xfrm>
          <a:prstGeom prst="rect">
            <a:avLst/>
          </a:prstGeom>
        </p:spPr>
        <p:txBody>
          <a:bodyPr anchor="b"/>
          <a:lstStyle>
            <a:lvl1pPr>
              <a:defRPr sz="4500">
                <a:solidFill>
                  <a:srgbClr val="0055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C0B0D-31A5-DF40-857F-DCCB24D83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272427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011E4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14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0408-B17C-B74A-97E2-49C4599B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726766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5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3B99E-BECF-6D4C-B244-0CD4F53A9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53742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7D2F3-AD35-E945-8D7E-F2AB9AC27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4764" y="1825625"/>
            <a:ext cx="35315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458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262A4-715C-C74E-8F56-ABCBBB74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27288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5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C3814-30F1-A248-A808-2F63D2B3C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529824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4F47C-6F63-4848-A70B-D856D681B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52982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6F786-CB1B-8E4A-ADAF-3B45F3900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71174" y="1681163"/>
            <a:ext cx="3531549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D1C66A-51FA-244B-BBB5-4E9C89EB8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1174" y="2505075"/>
            <a:ext cx="353154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451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B4860-2871-F040-BAAC-328FE41C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726766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5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676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75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Bottom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7A7BD2B-888B-4548-8F81-722BAA435D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75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024D47-A77C-2044-ABB8-8BA68B402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572" y="6096002"/>
            <a:ext cx="7510573" cy="446567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en-US"/>
              <a:t>Photo caption - information</a:t>
            </a:r>
          </a:p>
        </p:txBody>
      </p:sp>
    </p:spTree>
    <p:extLst>
      <p:ext uri="{BB962C8B-B14F-4D97-AF65-F5344CB8AC3E}">
        <p14:creationId xmlns:p14="http://schemas.microsoft.com/office/powerpoint/2010/main" val="44384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&amp; Inform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8EA1-9FE9-8B48-8038-48F873B68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55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54C346-AD1F-604C-B04F-D99DE03377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213503"/>
            <a:ext cx="4114080" cy="46475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CE43E-E907-554F-8640-E16B480D5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rgbClr val="011E4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272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8936D-8337-A942-82FE-8A1786DCC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2676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B4862DE7-0283-C74B-90F8-F30A08CC4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2676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191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55B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11E4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11E4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11E4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11E4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11E4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medicine.emory.edu/documents/research/research-actionverbs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signupgenius.com/go/20f044caea82ea4fa7-engr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sites.widener.edu/career-design-and-develop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areers@widener.edu" TargetMode="External"/><Relationship Id="rId2" Type="http://schemas.openxmlformats.org/officeDocument/2006/relationships/hyperlink" Target="https://widener.zoom.us/j/222299890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 you come 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/>
              <a:t>Have either a blank word document or one of the resume tools from the ENGR 111 files open 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r>
              <a:rPr lang="en-US" sz="2800" b="1"/>
              <a:t>M4 – Careers in ENGR 111 Canvas</a:t>
            </a:r>
          </a:p>
          <a:p>
            <a:pPr marL="0" indent="0">
              <a:buNone/>
            </a:pPr>
            <a:endParaRPr lang="en-US" sz="2800" b="1"/>
          </a:p>
          <a:p>
            <a:pPr marL="0" indent="0">
              <a:buNone/>
            </a:pPr>
            <a:r>
              <a:rPr lang="en-US" sz="2800" i="1"/>
              <a:t>Share where you are zooming from in the chat!</a:t>
            </a:r>
          </a:p>
        </p:txBody>
      </p:sp>
    </p:spTree>
    <p:extLst>
      <p:ext uri="{BB962C8B-B14F-4D97-AF65-F5344CB8AC3E}">
        <p14:creationId xmlns:p14="http://schemas.microsoft.com/office/powerpoint/2010/main" val="376628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Education Sample</a:t>
            </a:r>
          </a:p>
        </p:txBody>
      </p:sp>
      <p:pic>
        <p:nvPicPr>
          <p:cNvPr id="6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EDFEF7-BBB2-4692-B7A7-1150351A4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364" y="1470811"/>
            <a:ext cx="7253310" cy="1446157"/>
          </a:xfrm>
        </p:spPr>
      </p:pic>
      <p:pic>
        <p:nvPicPr>
          <p:cNvPr id="3" name="Picture 3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C9168687-0B3B-4C6F-892E-8B0867120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73" y="3711945"/>
            <a:ext cx="5569732" cy="153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7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Education Sample</a:t>
            </a:r>
          </a:p>
        </p:txBody>
      </p:sp>
      <p:pic>
        <p:nvPicPr>
          <p:cNvPr id="3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5439C4-17D6-47F7-A097-E3897608E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46" y="1941036"/>
            <a:ext cx="7360244" cy="32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0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C3C8-7102-43B5-B865-471F9994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4893D-45B9-45B5-BB25-AC51B8E76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3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81F51867-0F9F-43AC-9181-6B6C387E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67" y="139903"/>
            <a:ext cx="7267575" cy="1325563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Breaking it Down: Experience 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3BC4F0DE-EEAC-4589-9D27-F4015FFF542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02079" y="1403077"/>
            <a:ext cx="7853150" cy="5454923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>
                <a:latin typeface="Franklin Gothic Book"/>
                <a:ea typeface="ＭＳ Ｐゴシック"/>
                <a:cs typeface="Georgia" panose="02040502050405020303" pitchFamily="18" charset="0"/>
              </a:rPr>
              <a:t>Lead with what is most directly related to your chosen field, paid or unpaid</a:t>
            </a:r>
          </a:p>
          <a:p>
            <a:pPr marL="0" indent="0">
              <a:buNone/>
            </a:pPr>
            <a:endParaRPr lang="en-US" altLang="en-US" sz="2400">
              <a:latin typeface="Franklin Gothic Book"/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r>
              <a:rPr lang="en-US" altLang="en-US" sz="2400">
                <a:latin typeface="Franklin Gothic Book"/>
                <a:ea typeface="ＭＳ Ｐゴシック"/>
                <a:cs typeface="Georgia" panose="02040502050405020303" pitchFamily="18" charset="0"/>
              </a:rPr>
              <a:t>Part-time jobs, service learning, internships, volunteer experience – can have multiple "experience" sections with different titles</a:t>
            </a:r>
          </a:p>
          <a:p>
            <a:endParaRPr lang="en-US" altLang="en-US" sz="2400">
              <a:latin typeface="Franklin Gothic Book"/>
              <a:ea typeface="ＭＳ Ｐゴシック"/>
              <a:cs typeface="Georgia" panose="02040502050405020303" pitchFamily="18" charset="0"/>
            </a:endParaRPr>
          </a:p>
          <a:p>
            <a:r>
              <a:rPr lang="en-US" altLang="en-US" sz="2400">
                <a:latin typeface="Franklin Gothic Book"/>
                <a:ea typeface="ＭＳ Ｐゴシック"/>
                <a:cs typeface="Georgia" panose="02040502050405020303" pitchFamily="18" charset="0"/>
              </a:rPr>
              <a:t>Highlight </a:t>
            </a:r>
            <a:r>
              <a:rPr lang="en-US" altLang="en-US" sz="2400" b="1" u="sng">
                <a:latin typeface="Franklin Gothic Book"/>
                <a:ea typeface="ＭＳ Ｐゴシック"/>
                <a:cs typeface="Georgia" panose="02040502050405020303" pitchFamily="18" charset="0"/>
              </a:rPr>
              <a:t>transferable skills</a:t>
            </a:r>
            <a:r>
              <a:rPr lang="en-US" altLang="en-US" sz="2400" b="1">
                <a:latin typeface="Franklin Gothic Book"/>
                <a:ea typeface="ＭＳ Ｐゴシック"/>
                <a:cs typeface="Georgia" panose="02040502050405020303" pitchFamily="18" charset="0"/>
              </a:rPr>
              <a:t> </a:t>
            </a:r>
            <a:r>
              <a:rPr lang="en-US" altLang="en-US" sz="2400">
                <a:latin typeface="Franklin Gothic Book"/>
                <a:ea typeface="ＭＳ Ｐゴシック"/>
                <a:cs typeface="Georgia" panose="02040502050405020303" pitchFamily="18" charset="0"/>
              </a:rPr>
              <a:t>(e.g., lifeguard = calm and steady/crisis management skills)</a:t>
            </a:r>
          </a:p>
          <a:p>
            <a:pPr marL="0" indent="0">
              <a:buNone/>
            </a:pPr>
            <a:endParaRPr lang="en-US" altLang="en-US" sz="2400">
              <a:latin typeface="Franklin Gothic Book"/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r>
              <a:rPr lang="en-US" altLang="en-US" sz="2400">
                <a:latin typeface="Franklin Gothic Book"/>
                <a:ea typeface="ＭＳ Ｐゴシック"/>
                <a:cs typeface="Georgia" panose="02040502050405020303" pitchFamily="18" charset="0"/>
              </a:rPr>
              <a:t>Reverse chronological order and consistent formatting</a:t>
            </a:r>
          </a:p>
          <a:p>
            <a:pPr marL="0" indent="0">
              <a:buNone/>
            </a:pPr>
            <a:endParaRPr lang="en-US" altLang="en-US" sz="2400">
              <a:latin typeface="Franklin Gothic Book"/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r>
              <a:rPr lang="en-US" altLang="en-US" sz="2400">
                <a:latin typeface="Franklin Gothic Book"/>
                <a:ea typeface="ＭＳ Ｐゴシック"/>
                <a:cs typeface="Georgia" panose="02040502050405020303" pitchFamily="18" charset="0"/>
              </a:rPr>
              <a:t>2-6 bullet points as a guideline for each experience</a:t>
            </a:r>
          </a:p>
        </p:txBody>
      </p:sp>
    </p:spTree>
    <p:extLst>
      <p:ext uri="{BB962C8B-B14F-4D97-AF65-F5344CB8AC3E}">
        <p14:creationId xmlns:p14="http://schemas.microsoft.com/office/powerpoint/2010/main" val="16946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24BC13DC-F5BB-4AB9-8D4C-D53C6F68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67575" cy="1325563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Resume Bullet Composition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6131A-C709-4F4F-B3FF-96DD91D9D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01" y="1487793"/>
            <a:ext cx="7571624" cy="50833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/>
              <a:t>ACTION VERB + TASK + IMPACT (results)</a:t>
            </a:r>
          </a:p>
          <a:p>
            <a:pPr fontAlgn="auto">
              <a:spcAft>
                <a:spcPts val="0"/>
              </a:spcAft>
              <a:defRPr/>
            </a:pPr>
            <a:endParaRPr lang="en-US" sz="280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/>
              <a:t>IMPACT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/>
              <a:t>How did I do this?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/>
              <a:t>Why did I do this?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/>
              <a:t>What were the results of my work?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/>
              <a:t>What changed because I did this?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b="1"/>
              <a:t>Tip: </a:t>
            </a:r>
            <a:r>
              <a:rPr lang="en-US" sz="2800"/>
              <a:t>Your resume should not read exactly like the job description. What did </a:t>
            </a:r>
            <a:r>
              <a:rPr lang="en-US" sz="2800" i="1"/>
              <a:t>you </a:t>
            </a:r>
            <a:r>
              <a:rPr lang="en-US" sz="2800"/>
              <a:t>bring to this experience?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73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267664" cy="1325563"/>
          </a:xfrm>
        </p:spPr>
        <p:txBody>
          <a:bodyPr anchor="ctr">
            <a:normAutofit/>
          </a:bodyPr>
          <a:lstStyle/>
          <a:p>
            <a:r>
              <a:rPr lang="en-US">
                <a:hlinkClick r:id="rId2"/>
              </a:rPr>
              <a:t>Action Verbs List</a:t>
            </a:r>
            <a:endParaRPr lang="en-US"/>
          </a:p>
        </p:txBody>
      </p: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2F3AFB26-690B-4F1C-B275-C3847DBD3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70" y="1825625"/>
            <a:ext cx="6399025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2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8F3FB63-3700-40DA-9D7C-05D91FEB1F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457" y="403510"/>
            <a:ext cx="3120166" cy="304035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BBDAC-A08A-48C5-A37C-977F9C765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3858" y="1825625"/>
            <a:ext cx="459245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Before you begin writing the rest of your sections, take a minute to jot down some skills you have that you want employers to know about!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Example:</a:t>
            </a:r>
          </a:p>
          <a:p>
            <a:pPr marL="0" indent="0">
              <a:buNone/>
            </a:pPr>
            <a:r>
              <a:rPr lang="en-US"/>
              <a:t>- safety (lifeguard experience)</a:t>
            </a:r>
          </a:p>
          <a:p>
            <a:pPr marL="0" indent="0">
              <a:buNone/>
            </a:pPr>
            <a:r>
              <a:rPr lang="en-US"/>
              <a:t>- coding (HS robotics team)</a:t>
            </a:r>
          </a:p>
          <a:p>
            <a:pPr marL="0" indent="0">
              <a:buNone/>
            </a:pPr>
            <a:r>
              <a:rPr lang="en-US"/>
              <a:t>- teamwork (cross country team)</a:t>
            </a:r>
          </a:p>
        </p:txBody>
      </p:sp>
    </p:spTree>
    <p:extLst>
      <p:ext uri="{BB962C8B-B14F-4D97-AF65-F5344CB8AC3E}">
        <p14:creationId xmlns:p14="http://schemas.microsoft.com/office/powerpoint/2010/main" val="360169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Professional Experience Sample</a:t>
            </a:r>
          </a:p>
        </p:txBody>
      </p:sp>
      <p:pic>
        <p:nvPicPr>
          <p:cNvPr id="6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D0A09C-3729-401B-8747-D8F25C5B6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923" y="1719972"/>
            <a:ext cx="7754381" cy="329013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DC6DD-76F0-43C6-B11A-1F02D60CF68A}"/>
              </a:ext>
            </a:extLst>
          </p:cNvPr>
          <p:cNvSpPr txBox="1"/>
          <p:nvPr/>
        </p:nvSpPr>
        <p:spPr>
          <a:xfrm>
            <a:off x="460438" y="5145048"/>
            <a:ext cx="752915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/>
              <a:t>Bullet points starting with descriptive verbs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Quantified when possible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Used key words and highlighted transferable skills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Example of a summer-only job</a:t>
            </a:r>
          </a:p>
        </p:txBody>
      </p:sp>
    </p:spTree>
    <p:extLst>
      <p:ext uri="{BB962C8B-B14F-4D97-AF65-F5344CB8AC3E}">
        <p14:creationId xmlns:p14="http://schemas.microsoft.com/office/powerpoint/2010/main" val="499707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Professional Experience Sample</a:t>
            </a:r>
          </a:p>
        </p:txBody>
      </p:sp>
      <p:pic>
        <p:nvPicPr>
          <p:cNvPr id="7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E8302B-411A-4E26-A7DE-28711FF3E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35" y="1710458"/>
            <a:ext cx="8506383" cy="277989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718AA8-BF84-4DCA-93F6-C499B9C5A953}"/>
              </a:ext>
            </a:extLst>
          </p:cNvPr>
          <p:cNvSpPr txBox="1"/>
          <p:nvPr/>
        </p:nvSpPr>
        <p:spPr>
          <a:xfrm>
            <a:off x="801789" y="4608036"/>
            <a:ext cx="6380529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/>
              <a:t>Descriptive verbs in the correct tense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Consistent formatting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Spoke to why/outcomes of work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Highlighted transferable skills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Quantified when possible</a:t>
            </a:r>
          </a:p>
        </p:txBody>
      </p:sp>
    </p:spTree>
    <p:extLst>
      <p:ext uri="{BB962C8B-B14F-4D97-AF65-F5344CB8AC3E}">
        <p14:creationId xmlns:p14="http://schemas.microsoft.com/office/powerpoint/2010/main" val="350163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Breaking it Down: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Treat as a job: List site, location, role, dates, supervisor</a:t>
            </a:r>
          </a:p>
          <a:p>
            <a:r>
              <a:rPr lang="en-US" sz="2000"/>
              <a:t>Site may be Widener University department or external lab</a:t>
            </a:r>
          </a:p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r>
              <a:rPr lang="en-US" sz="2000" b="1"/>
              <a:t>For bulleted descriptions, include:</a:t>
            </a:r>
          </a:p>
          <a:p>
            <a:r>
              <a:rPr lang="en-US" sz="2000"/>
              <a:t>Title and overall scope of project or study</a:t>
            </a:r>
          </a:p>
          <a:p>
            <a:r>
              <a:rPr lang="en-US" sz="2000"/>
              <a:t>Your specific role on research team</a:t>
            </a:r>
          </a:p>
          <a:p>
            <a:r>
              <a:rPr lang="en-US" sz="2000"/>
              <a:t>Any key or early learning/results</a:t>
            </a:r>
          </a:p>
          <a:p>
            <a:r>
              <a:rPr lang="en-US" sz="2000"/>
              <a:t>Any associated presentations or publications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8D05E90D-684D-4B76-9D3F-79B53A491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96" y="5006204"/>
            <a:ext cx="8497613" cy="14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1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484955"/>
            <a:ext cx="7274660" cy="1362842"/>
          </a:xfrm>
        </p:spPr>
        <p:txBody>
          <a:bodyPr>
            <a:normAutofit fontScale="90000"/>
          </a:bodyPr>
          <a:lstStyle/>
          <a:p>
            <a:r>
              <a:rPr lang="en-US" sz="7200">
                <a:solidFill>
                  <a:srgbClr val="7BAFDE"/>
                </a:solidFill>
              </a:rPr>
              <a:t>Resume Clinic - Engineering LC 2020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1555A03-37C2-45EA-ABA4-04A8B919C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872" y="4097526"/>
            <a:ext cx="6858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Kelly Tierney</a:t>
            </a:r>
          </a:p>
          <a:p>
            <a:r>
              <a:rPr lang="en-US"/>
              <a:t>Assistant Director, Experiential Learning</a:t>
            </a:r>
          </a:p>
          <a:p>
            <a:r>
              <a:rPr lang="en-US"/>
              <a:t>Career Design &amp; Development</a:t>
            </a:r>
          </a:p>
          <a:p>
            <a:r>
              <a:rPr lang="en-US"/>
              <a:t>Kmtierney@widener.edu</a:t>
            </a:r>
          </a:p>
        </p:txBody>
      </p:sp>
    </p:spTree>
    <p:extLst>
      <p:ext uri="{BB962C8B-B14F-4D97-AF65-F5344CB8AC3E}">
        <p14:creationId xmlns:p14="http://schemas.microsoft.com/office/powerpoint/2010/main" val="290561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Research Experience Sample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413" y="1825625"/>
            <a:ext cx="64120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73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381999" cy="1325563"/>
          </a:xfrm>
        </p:spPr>
        <p:txBody>
          <a:bodyPr/>
          <a:lstStyle/>
          <a:p>
            <a:r>
              <a:rPr lang="en-US"/>
              <a:t>Breaking it Down: Leadership and 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Include leadership positions and dates of involvement</a:t>
            </a:r>
          </a:p>
          <a:p>
            <a:r>
              <a:rPr lang="en-US"/>
              <a:t>Think beyond student organizations: Oskin certificate, leadership roles in lab or on major course projects, e.g.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57" y="3424496"/>
            <a:ext cx="7759637" cy="20990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54407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Leadership and Activities Sample</a:t>
            </a:r>
          </a:p>
        </p:txBody>
      </p:sp>
      <p:pic>
        <p:nvPicPr>
          <p:cNvPr id="3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E8618DAA-2A3B-4BFE-B3EF-BDEC70186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62" y="1972126"/>
            <a:ext cx="7484115" cy="18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91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Leadership and Activities Sample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9019"/>
            <a:ext cx="9144000" cy="37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30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Volunteer Experience Samples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17" y="3428177"/>
            <a:ext cx="8004988" cy="1164724"/>
          </a:xfrm>
          <a:prstGeom prst="rect">
            <a:avLst/>
          </a:prstGeom>
        </p:spPr>
      </p:pic>
      <p:pic>
        <p:nvPicPr>
          <p:cNvPr id="3" name="Picture 3" descr="A picture containing indoor, knife&#10;&#10;Description automatically generated">
            <a:extLst>
              <a:ext uri="{FF2B5EF4-FFF2-40B4-BE49-F238E27FC236}">
                <a16:creationId xmlns:a16="http://schemas.microsoft.com/office/drawing/2014/main" id="{74D8FB3C-A4BF-4BB5-A295-12C24541A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035" y="1704949"/>
            <a:ext cx="8112245" cy="147336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AFC3C0-DA69-47CA-87CD-8034E318DE28}"/>
              </a:ext>
            </a:extLst>
          </p:cNvPr>
          <p:cNvSpPr txBox="1"/>
          <p:nvPr/>
        </p:nvSpPr>
        <p:spPr>
          <a:xfrm>
            <a:off x="314044" y="4739649"/>
            <a:ext cx="750663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/>
              <a:t>Format like a job, using same principles</a:t>
            </a:r>
          </a:p>
          <a:p>
            <a:pPr marL="285750" indent="-285750">
              <a:buFont typeface="Arial"/>
              <a:buChar char="•"/>
            </a:pPr>
            <a:r>
              <a:rPr lang="en-US" sz="2400"/>
              <a:t>Bullet points optional, depending on space and how relevant</a:t>
            </a:r>
          </a:p>
          <a:p>
            <a:pPr marL="285750" indent="-285750">
              <a:buFont typeface="Arial"/>
              <a:buChar char="•"/>
            </a:pPr>
            <a:r>
              <a:rPr lang="en-US" sz="2400"/>
              <a:t>Highlight transferable skills</a:t>
            </a:r>
          </a:p>
        </p:txBody>
      </p:sp>
    </p:spTree>
    <p:extLst>
      <p:ext uri="{BB962C8B-B14F-4D97-AF65-F5344CB8AC3E}">
        <p14:creationId xmlns:p14="http://schemas.microsoft.com/office/powerpoint/2010/main" val="3768715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05749" cy="1325563"/>
          </a:xfrm>
        </p:spPr>
        <p:txBody>
          <a:bodyPr/>
          <a:lstStyle/>
          <a:p>
            <a:r>
              <a:rPr lang="en-US"/>
              <a:t>Breaking it Down: Skills and Certifications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Section for objective “hard” skills: Laboratory, Language, Computer, Certifications</a:t>
            </a:r>
          </a:p>
          <a:p>
            <a:r>
              <a:rPr lang="en-US"/>
              <a:t> Your “soft” skills such as communication should come through in your descriptive bullets in other sections</a:t>
            </a:r>
          </a:p>
          <a:p>
            <a:r>
              <a:rPr lang="en-US"/>
              <a:t>Include level of proficiency (if you say you’re fluent in Spanish, don’t be surprised if asked a question in Spanish!)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04" y="4391072"/>
            <a:ext cx="6783301" cy="10894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52503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Skills Sample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1716" y="1697408"/>
            <a:ext cx="5324803" cy="146173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25" y="5267605"/>
            <a:ext cx="6657975" cy="733425"/>
          </a:xfrm>
          <a:prstGeom prst="rect">
            <a:avLst/>
          </a:prstGeom>
        </p:spPr>
      </p:pic>
      <p:pic>
        <p:nvPicPr>
          <p:cNvPr id="3" name="Picture 6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B99CB76A-DA32-4F2D-A48D-A42AB0F34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13" y="3149470"/>
            <a:ext cx="3148599" cy="17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13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Remember to schedule your resume review for ENGR 111 if you haven’t yet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hlinkClick r:id="rId2"/>
              </a:rPr>
              <a:t>https://www.signupgenius.com/go/20f044caea82ea4fa7-engr</a:t>
            </a:r>
            <a:r>
              <a:rPr lang="en-US"/>
              <a:t> </a:t>
            </a:r>
          </a:p>
        </p:txBody>
      </p:sp>
      <p:pic>
        <p:nvPicPr>
          <p:cNvPr id="4" name="Picture 5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275C50FB-5CDA-4425-ABA5-372782BB2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1" y="547002"/>
            <a:ext cx="7267575" cy="9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97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E9ED-2D03-49F5-817A-C59057B5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600949" cy="1325563"/>
          </a:xfrm>
        </p:spPr>
        <p:txBody>
          <a:bodyPr/>
          <a:lstStyle/>
          <a:p>
            <a:r>
              <a:rPr lang="en-US"/>
              <a:t>MyWidener Resources 24/7: Start Here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1FC84-AD14-484A-A6DA-757495774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2412"/>
            <a:ext cx="7267664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hlinkClick r:id="rId2"/>
              </a:rPr>
              <a:t>Career Design and Development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059" y="3352800"/>
            <a:ext cx="3650741" cy="3484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03654"/>
            <a:ext cx="5718536" cy="112021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99343" y="2267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990600" y="3202439"/>
            <a:ext cx="749808" cy="422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40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Career Design and Development is here to help!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Resume and cover letter assistance</a:t>
            </a:r>
          </a:p>
          <a:p>
            <a:r>
              <a:rPr lang="en-US"/>
              <a:t>Career exploration</a:t>
            </a:r>
          </a:p>
          <a:p>
            <a:r>
              <a:rPr lang="en-US"/>
              <a:t>Job search strategies</a:t>
            </a:r>
          </a:p>
          <a:p>
            <a:r>
              <a:rPr lang="en-US"/>
              <a:t>Interviewing assistance</a:t>
            </a:r>
          </a:p>
          <a:p>
            <a:r>
              <a:rPr lang="en-US"/>
              <a:t>Walk-in hours via Zoom: Mon-Thurs, 1 to 3 pm</a:t>
            </a:r>
          </a:p>
          <a:p>
            <a:pPr marL="342900" lvl="1" indent="0">
              <a:buNone/>
            </a:pPr>
            <a:r>
              <a:rPr lang="en-US">
                <a:ea typeface="+mn-lt"/>
                <a:cs typeface="+mn-lt"/>
                <a:hlinkClick r:id="rId2"/>
              </a:rPr>
              <a:t>https://widener.zoom.us/j/2222998909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r>
              <a:rPr lang="en-US"/>
              <a:t>Email </a:t>
            </a:r>
            <a:r>
              <a:rPr lang="en-US">
                <a:hlinkClick r:id="rId3"/>
              </a:rPr>
              <a:t>careers@widener.edu</a:t>
            </a:r>
            <a:r>
              <a:rPr lang="en-US"/>
              <a:t> or your career counselor to schedule an appointment</a:t>
            </a:r>
          </a:p>
        </p:txBody>
      </p:sp>
    </p:spTree>
    <p:extLst>
      <p:ext uri="{BB962C8B-B14F-4D97-AF65-F5344CB8AC3E}">
        <p14:creationId xmlns:p14="http://schemas.microsoft.com/office/powerpoint/2010/main" val="275244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06CA-A618-494B-BDA2-0DD70B24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this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F41C-8A4C-4592-9EF5-62F94E820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1. Have a blank word document or one of the resume tools provided to you in ENGR 111 open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2. One at a time, I will review each section. I will then provide time for you to work on that section (just that section!). </a:t>
            </a:r>
          </a:p>
          <a:p>
            <a:pPr marL="0" indent="0">
              <a:buNone/>
            </a:pPr>
            <a:r>
              <a:rPr lang="en-US"/>
              <a:t>***This is a great time to ask questions via the chat or using the raising hand function.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3. When I move on to the next section, I ask that you move on to the next section with me. You can come back to unfinished parts later.</a:t>
            </a:r>
          </a:p>
        </p:txBody>
      </p:sp>
    </p:spTree>
    <p:extLst>
      <p:ext uri="{BB962C8B-B14F-4D97-AF65-F5344CB8AC3E}">
        <p14:creationId xmlns:p14="http://schemas.microsoft.com/office/powerpoint/2010/main" val="410707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Resume Rules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0819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Your Marketing Document  - Remember the suitcase</a:t>
            </a:r>
          </a:p>
          <a:p>
            <a:r>
              <a:rPr lang="en-US" sz="2400">
                <a:solidFill>
                  <a:schemeClr val="tx1"/>
                </a:solidFill>
              </a:rPr>
              <a:t>Chronicles experience, education, accomplishments</a:t>
            </a:r>
          </a:p>
          <a:p>
            <a:r>
              <a:rPr lang="en-US" sz="2400"/>
              <a:t>Easily scanned; bulleted and concise</a:t>
            </a:r>
          </a:p>
          <a:p>
            <a:r>
              <a:rPr lang="en-US" sz="2400"/>
              <a:t>Written in first person (no I, me, my)</a:t>
            </a:r>
          </a:p>
          <a:p>
            <a:r>
              <a:rPr lang="en-US" sz="2400"/>
              <a:t>Remove articles (the, a)</a:t>
            </a:r>
          </a:p>
          <a:p>
            <a:r>
              <a:rPr lang="en-US" sz="2400"/>
              <a:t>1-page maximum for students</a:t>
            </a:r>
          </a:p>
          <a:p>
            <a:r>
              <a:rPr lang="en-US" sz="2400" b="1" u="sng"/>
              <a:t>Do not use a template</a:t>
            </a:r>
          </a:p>
          <a:p>
            <a:r>
              <a:rPr lang="en-US" sz="2400"/>
              <a:t>Consistent Formatting: Margins (.5-1 inch), Font, selectively and consistently use bold/italics</a:t>
            </a:r>
          </a:p>
        </p:txBody>
      </p:sp>
    </p:spTree>
    <p:extLst>
      <p:ext uri="{BB962C8B-B14F-4D97-AF65-F5344CB8AC3E}">
        <p14:creationId xmlns:p14="http://schemas.microsoft.com/office/powerpoint/2010/main" val="19052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2">
            <a:extLst>
              <a:ext uri="{FF2B5EF4-FFF2-40B4-BE49-F238E27FC236}">
                <a16:creationId xmlns:a16="http://schemas.microsoft.com/office/drawing/2014/main" id="{CF89478E-0AAB-4CC5-904E-2B51F492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267575" cy="1325563"/>
          </a:xfrm>
        </p:spPr>
        <p:txBody>
          <a:bodyPr/>
          <a:lstStyle/>
          <a:p>
            <a:r>
              <a:rPr lang="en-US" altLang="en-US" sz="3200">
                <a:ea typeface="ＭＳ Ｐゴシック"/>
              </a:rPr>
              <a:t>Sections we will review today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58371" name="Content Placeholder 1">
            <a:extLst>
              <a:ext uri="{FF2B5EF4-FFF2-40B4-BE49-F238E27FC236}">
                <a16:creationId xmlns:a16="http://schemas.microsoft.com/office/drawing/2014/main" id="{06AFAACE-A90D-499A-967C-1E39C250AFC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98475" y="1371600"/>
            <a:ext cx="7556500" cy="4754563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ＭＳ Ｐゴシック"/>
                <a:cs typeface="Georgia" panose="02040502050405020303" pitchFamily="18" charset="0"/>
              </a:rPr>
              <a:t>Banner/Contact Information*</a:t>
            </a:r>
            <a:endParaRPr lang="en-US" altLang="en-US" sz="2800">
              <a:solidFill>
                <a:schemeClr val="tx1">
                  <a:lumMod val="75000"/>
                  <a:lumOff val="25000"/>
                </a:schemeClr>
              </a:solidFill>
              <a:latin typeface="Franklin Gothic Book"/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ＭＳ Ｐゴシック"/>
                <a:cs typeface="Georgia" panose="02040502050405020303" pitchFamily="18" charset="0"/>
              </a:rPr>
              <a:t>Education*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ＭＳ Ｐゴシック"/>
                <a:cs typeface="Georgia" panose="02040502050405020303" pitchFamily="18" charset="0"/>
              </a:rPr>
              <a:t>Research Experience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ＭＳ Ｐゴシック"/>
                <a:cs typeface="Georgia" panose="02040502050405020303" pitchFamily="18" charset="0"/>
              </a:rPr>
              <a:t>Professional Experience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ＭＳ Ｐゴシック"/>
                <a:cs typeface="Georgia" panose="02040502050405020303" pitchFamily="18" charset="0"/>
              </a:rPr>
              <a:t>Volunteer Experience/Additional Experience </a:t>
            </a:r>
            <a:endParaRPr lang="en-US" altLang="en-US" sz="2800">
              <a:solidFill>
                <a:schemeClr val="tx1">
                  <a:lumMod val="75000"/>
                  <a:lumOff val="25000"/>
                </a:schemeClr>
              </a:solidFill>
              <a:latin typeface="Franklin Gothic Book"/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ＭＳ Ｐゴシック"/>
                <a:cs typeface="Georgia" panose="02040502050405020303" pitchFamily="18" charset="0"/>
              </a:rPr>
              <a:t>Leadership Positions and Activities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rgbClr val="141313"/>
                </a:solidFill>
                <a:latin typeface="Franklin Gothic Book"/>
                <a:ea typeface="ＭＳ Ｐゴシック"/>
                <a:cs typeface="Georgia" panose="02040502050405020303" pitchFamily="18" charset="0"/>
              </a:rPr>
              <a:t>Professional Organization Memberships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ＭＳ Ｐゴシック"/>
                <a:cs typeface="Georgia" panose="02040502050405020303" pitchFamily="18" charset="0"/>
              </a:rPr>
              <a:t> Skills</a:t>
            </a:r>
            <a:r>
              <a:rPr lang="en-US" altLang="en-US" sz="2800">
                <a:solidFill>
                  <a:srgbClr val="141313"/>
                </a:solidFill>
                <a:latin typeface="Franklin Gothic Book"/>
                <a:ea typeface="ＭＳ Ｐゴシック"/>
                <a:cs typeface="Georgia" panose="02040502050405020303" pitchFamily="18" charset="0"/>
              </a:rPr>
              <a:t> (Laboratory, Computer, Language)</a:t>
            </a:r>
          </a:p>
          <a:p>
            <a:pPr>
              <a:lnSpc>
                <a:spcPct val="80000"/>
              </a:lnSpc>
            </a:pPr>
            <a:endParaRPr lang="en-US" altLang="en-US" sz="2400">
              <a:solidFill>
                <a:srgbClr val="141313"/>
              </a:solidFill>
              <a:latin typeface="Franklin Gothic Book"/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400">
              <a:solidFill>
                <a:srgbClr val="141313"/>
              </a:solidFill>
              <a:latin typeface="Franklin Gothic Book"/>
              <a:ea typeface="ＭＳ Ｐゴシック"/>
              <a:cs typeface="Georgia" panose="020405020504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200">
              <a:latin typeface="Georgia" panose="02040502050405020303" pitchFamily="18" charset="0"/>
              <a:ea typeface="ＭＳ Ｐゴシック" panose="020B0600070205080204" pitchFamily="34" charset="-128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6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/>
              <a:t>Banner Sample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542" y="1710954"/>
            <a:ext cx="6553200" cy="1057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6EE4A3-E129-49C8-A737-BBBB69DD1F9C}"/>
              </a:ext>
            </a:extLst>
          </p:cNvPr>
          <p:cNvSpPr txBox="1"/>
          <p:nvPr/>
        </p:nvSpPr>
        <p:spPr>
          <a:xfrm>
            <a:off x="431928" y="3325007"/>
            <a:ext cx="733551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/>
              <a:t>Name (use a larger font)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/>
              <a:t>Phone Number (1), Address (1), Email 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/>
              <a:t>Customized LinkedIn 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/>
              <a:t>Can play with font and style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/>
              <a:t>To create line: === ENTER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Banner Sample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812" y="2186346"/>
            <a:ext cx="67913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4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Education Sample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31967" y="3696929"/>
            <a:ext cx="6905625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latin typeface="Franklin Gothic Book"/>
                <a:ea typeface="ＭＳ Ｐゴシック"/>
                <a:cs typeface="Georgia" panose="02040502050405020303" pitchFamily="18" charset="0"/>
              </a:rPr>
              <a:t>List school, city, state, degree, major(s), minor(s), GPA, expected date of graduation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latin typeface="Franklin Gothic Book"/>
                <a:ea typeface="ＭＳ Ｐゴシック"/>
                <a:cs typeface="Georgia" panose="02040502050405020303" pitchFamily="18" charset="0"/>
              </a:rPr>
              <a:t>High School: should be removed by sophomore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latin typeface="Franklin Gothic Book"/>
                <a:ea typeface="ＭＳ Ｐゴシック"/>
                <a:cs typeface="Georgia" panose="02040502050405020303" pitchFamily="18" charset="0"/>
              </a:rPr>
              <a:t>Academic honors, scholarships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latin typeface="Franklin Gothic Book"/>
                <a:ea typeface="ＭＳ Ｐゴシック"/>
                <a:cs typeface="Georgia" panose="02040502050405020303" pitchFamily="18" charset="0"/>
              </a:rPr>
              <a:t>Related coursework, labs,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latin typeface="Franklin Gothic Book"/>
                <a:ea typeface="ＭＳ Ｐゴシック"/>
                <a:cs typeface="Georgia" panose="02040502050405020303" pitchFamily="18" charset="0"/>
              </a:rPr>
              <a:t>Study abroad</a:t>
            </a:r>
          </a:p>
        </p:txBody>
      </p:sp>
      <p:pic>
        <p:nvPicPr>
          <p:cNvPr id="4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B50CE5-A488-4B8E-9F68-D1CE57874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198" y="1696032"/>
            <a:ext cx="7591142" cy="1524984"/>
          </a:xfrm>
        </p:spPr>
      </p:pic>
    </p:spTree>
    <p:extLst>
      <p:ext uri="{BB962C8B-B14F-4D97-AF65-F5344CB8AC3E}">
        <p14:creationId xmlns:p14="http://schemas.microsoft.com/office/powerpoint/2010/main" val="268867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Education Sample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36535" y="2299478"/>
            <a:ext cx="69056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436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Inside Track">
      <a:dk1>
        <a:srgbClr val="011E41"/>
      </a:dk1>
      <a:lt1>
        <a:srgbClr val="FFFFFF"/>
      </a:lt1>
      <a:dk2>
        <a:srgbClr val="0054B8"/>
      </a:dk2>
      <a:lt2>
        <a:srgbClr val="FFFFEA"/>
      </a:lt2>
      <a:accent1>
        <a:srgbClr val="0071BC"/>
      </a:accent1>
      <a:accent2>
        <a:srgbClr val="FFE800"/>
      </a:accent2>
      <a:accent3>
        <a:srgbClr val="FF9200"/>
      </a:accent3>
      <a:accent4>
        <a:srgbClr val="7F00FF"/>
      </a:accent4>
      <a:accent5>
        <a:srgbClr val="00FF7F"/>
      </a:accent5>
      <a:accent6>
        <a:srgbClr val="FF0000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E4B80D81-8642-49AA-9A0E-C4D4E48CEC40}" vid="{1592B965-9E47-48B5-BDE3-E2AC390C02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B0B1662585E34DB6355CB68B1D211A" ma:contentTypeVersion="12" ma:contentTypeDescription="Create a new document." ma:contentTypeScope="" ma:versionID="25ad72b3be31af2eafbda0fc6561fbe7">
  <xsd:schema xmlns:xsd="http://www.w3.org/2001/XMLSchema" xmlns:xs="http://www.w3.org/2001/XMLSchema" xmlns:p="http://schemas.microsoft.com/office/2006/metadata/properties" xmlns:ns2="e5c29591-0d11-4f94-9326-7a613efc0f68" xmlns:ns3="caed7683-d600-409b-9f39-fff1ce269a96" targetNamespace="http://schemas.microsoft.com/office/2006/metadata/properties" ma:root="true" ma:fieldsID="b9d46637a717b2a94613a8f491eaf645" ns2:_="" ns3:_="">
    <xsd:import namespace="e5c29591-0d11-4f94-9326-7a613efc0f68"/>
    <xsd:import namespace="caed7683-d600-409b-9f39-fff1ce269a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29591-0d11-4f94-9326-7a613efc0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d7683-d600-409b-9f39-fff1ce269a9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342A10-D661-4875-8421-E64835D646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235C6B-EE20-465F-A5BD-6217EADA029D}">
  <ds:schemaRefs>
    <ds:schemaRef ds:uri="caed7683-d600-409b-9f39-fff1ce269a96"/>
    <ds:schemaRef ds:uri="e5c29591-0d11-4f94-9326-7a613efc0f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E3B485-9B67-402C-BA15-E91DD2005E7B}">
  <ds:schemaRefs>
    <ds:schemaRef ds:uri="caed7683-d600-409b-9f39-fff1ce269a96"/>
    <ds:schemaRef ds:uri="e5c29591-0d11-4f94-9326-7a613efc0f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Application>Microsoft Office PowerPoint</Application>
  <PresentationFormat>On-screen Show (4:3)</PresentationFormat>
  <Slides>29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Theme2</vt:lpstr>
      <vt:lpstr>As you come in…</vt:lpstr>
      <vt:lpstr>Resume Clinic - Engineering LC 2020</vt:lpstr>
      <vt:lpstr>How this works</vt:lpstr>
      <vt:lpstr>General Resume Rules</vt:lpstr>
      <vt:lpstr>Sections we will review today</vt:lpstr>
      <vt:lpstr>Banner Sample</vt:lpstr>
      <vt:lpstr>Banner Sample</vt:lpstr>
      <vt:lpstr>Education Sample</vt:lpstr>
      <vt:lpstr>Education Sample</vt:lpstr>
      <vt:lpstr>Education Sample</vt:lpstr>
      <vt:lpstr>Education Sample</vt:lpstr>
      <vt:lpstr>EXPERIENCE</vt:lpstr>
      <vt:lpstr>Breaking it Down: Experience </vt:lpstr>
      <vt:lpstr>Resume Bullet Composition </vt:lpstr>
      <vt:lpstr>Action Verbs List</vt:lpstr>
      <vt:lpstr>PowerPoint Presentation</vt:lpstr>
      <vt:lpstr>Professional Experience Sample</vt:lpstr>
      <vt:lpstr>Professional Experience Sample</vt:lpstr>
      <vt:lpstr>Breaking it Down: Research</vt:lpstr>
      <vt:lpstr>Research Experience Sample</vt:lpstr>
      <vt:lpstr>Breaking it Down: Leadership and Activities</vt:lpstr>
      <vt:lpstr>Leadership and Activities Sample</vt:lpstr>
      <vt:lpstr>Leadership and Activities Sample</vt:lpstr>
      <vt:lpstr>Volunteer Experience Samples</vt:lpstr>
      <vt:lpstr>Breaking it Down: Skills and Certifications</vt:lpstr>
      <vt:lpstr>Skills Sample</vt:lpstr>
      <vt:lpstr>PowerPoint Presentation</vt:lpstr>
      <vt:lpstr>MyWidener Resources 24/7: Start Here </vt:lpstr>
      <vt:lpstr>Career Design and Development is here to help!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with  the Widener Logo</dc:title>
  <dc:creator>Melanie Franz</dc:creator>
  <cp:revision>1</cp:revision>
  <dcterms:created xsi:type="dcterms:W3CDTF">2013-11-14T18:30:03Z</dcterms:created>
  <dcterms:modified xsi:type="dcterms:W3CDTF">2020-09-29T21:51:31Z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0x0101005AB0B1662585E34DB6355CB68B1D211A</vt:lpwstr>
  </property>
</Properties>
</file>