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6" r:id="rId5"/>
    <p:sldId id="268" r:id="rId6"/>
    <p:sldId id="257" r:id="rId7"/>
    <p:sldId id="258" r:id="rId8"/>
    <p:sldId id="261" r:id="rId9"/>
    <p:sldId id="262" r:id="rId10"/>
    <p:sldId id="267" r:id="rId11"/>
    <p:sldId id="263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64" r:id="rId23"/>
    <p:sldId id="281" r:id="rId24"/>
    <p:sldId id="282" r:id="rId25"/>
    <p:sldId id="26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5"/>
    <a:srgbClr val="48484B"/>
    <a:srgbClr val="545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53" autoAdjust="0"/>
    <p:restoredTop sz="95161"/>
  </p:normalViewPr>
  <p:slideViewPr>
    <p:cSldViewPr snapToGrid="0">
      <p:cViewPr varScale="1">
        <p:scale>
          <a:sx n="76" d="100"/>
          <a:sy n="76" d="100"/>
        </p:scale>
        <p:origin x="12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C7459-4769-46F4-A582-1B0A42118402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31A6A-674F-4E2D-AF64-070D5948F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21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31A6A-674F-4E2D-AF64-070D5948F9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8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1F8DF491-7C15-4F4C-8924-33C31C916DAF}" type="datetime1">
              <a:rPr lang="en-US" smtClean="0"/>
              <a:t>8/19/2021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74894D4-1783-47A3-BC3C-9A046046D181}" type="datetime1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 eaLnBrk="1" latinLnBrk="0" hangingPunct="1"/>
            <a:fld id="{30CA8D21-8FEB-4983-8408-822AC289FE32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9F2AE12-BFDD-4B49-A17C-F14BC3E07E07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6027C555-E749-45F4-BDFD-C607590E97D9}" type="datetime1">
              <a:rPr lang="en-US" smtClean="0"/>
              <a:t>8/19/2021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720D9D88-276C-431B-B61B-48D892C6DCD4}" type="datetime1">
              <a:rPr lang="en-US" smtClean="0"/>
              <a:t>8/19/2021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885ABE93-85A6-4B17-B561-26BA15CB023B}" type="datetime1">
              <a:rPr lang="en-US" smtClean="0"/>
              <a:t>8/19/2021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E336C52-C660-4EBF-B2C0-E010D955ABF4}" type="datetime1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6239E58-F6AF-480A-A672-36361602C574}" type="datetime1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35C3E68E-7987-49B6-A8EE-09B8964E1FBB}" type="datetime1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 eaLnBrk="1" latinLnBrk="0" hangingPunct="1"/>
            <a:fld id="{C266BF73-B1C8-4F4F-B4BC-0598BFB22320}" type="datetime1">
              <a:rPr lang="en-US" smtClean="0"/>
              <a:t>8/19/2021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293950E5-A8F8-49EA-BB69-E2C1AC36907C}" type="datetime1">
              <a:rPr lang="en-US" smtClean="0"/>
              <a:t>8/19/2021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0" y="2287420"/>
            <a:ext cx="6477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undergraduate Catalog and</a:t>
            </a:r>
            <a:br>
              <a:rPr lang="en-US" dirty="0"/>
            </a:br>
            <a:r>
              <a:rPr lang="en-US" dirty="0"/>
              <a:t>Registration guide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Questions? Contact Associate Director of Advising, Rhonda Bates, MSW at </a:t>
            </a:r>
            <a:r>
              <a:rPr lang="en-US" dirty="0" err="1"/>
              <a:t>rmbates@widener.edu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617" y="138456"/>
            <a:ext cx="5492317" cy="990600"/>
          </a:xfrm>
        </p:spPr>
        <p:txBody>
          <a:bodyPr/>
          <a:lstStyle/>
          <a:p>
            <a:r>
              <a:rPr lang="en-US" b="1" dirty="0"/>
              <a:t>Planning Classes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Click on “Plan your Degree &amp; Register for Classes”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50202" y="2475272"/>
            <a:ext cx="6467148" cy="3973628"/>
            <a:chOff x="1232554" y="3011157"/>
            <a:chExt cx="5892800" cy="36207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2554" y="3011157"/>
              <a:ext cx="5892800" cy="36207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102009" y="3759677"/>
              <a:ext cx="2987548" cy="1218724"/>
            </a:xfrm>
            <a:prstGeom prst="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lide Number Placeholder 3"/>
          <p:cNvSpPr txBox="1">
            <a:spLocks/>
          </p:cNvSpPr>
          <p:nvPr/>
        </p:nvSpPr>
        <p:spPr>
          <a:xfrm>
            <a:off x="0" y="228600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10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4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517" y="160408"/>
            <a:ext cx="6022642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Searching for Classes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Type the course name and number in the search box</a:t>
            </a:r>
          </a:p>
          <a:p>
            <a:pPr lvl="1"/>
            <a:r>
              <a:rPr lang="en-US" dirty="0"/>
              <a:t>Example: ENGL 101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2117584"/>
            <a:ext cx="8153400" cy="4162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b="70384"/>
          <a:stretch/>
        </p:blipFill>
        <p:spPr>
          <a:xfrm>
            <a:off x="1714247" y="3526538"/>
            <a:ext cx="4827183" cy="25939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35290" y="2106952"/>
            <a:ext cx="2130758" cy="434231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2250637">
            <a:off x="6110855" y="2595010"/>
            <a:ext cx="357357" cy="137302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0" y="34926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11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9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27497-CBD8-B049-B4A0-8E642F265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015" y="126819"/>
            <a:ext cx="81534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Advance search for courses 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93AECA0-CC10-A944-8F60-5560F0766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516698"/>
            <a:ext cx="9141935" cy="5340096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FB1B39-D9ED-A347-A119-8A437395358D}"/>
              </a:ext>
            </a:extLst>
          </p:cNvPr>
          <p:cNvSpPr/>
          <p:nvPr/>
        </p:nvSpPr>
        <p:spPr>
          <a:xfrm>
            <a:off x="533400" y="1546165"/>
            <a:ext cx="1427922" cy="15047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368B4F-99C6-7B41-8418-FEFE4FC7BFE3}"/>
              </a:ext>
            </a:extLst>
          </p:cNvPr>
          <p:cNvSpPr/>
          <p:nvPr/>
        </p:nvSpPr>
        <p:spPr>
          <a:xfrm>
            <a:off x="5948305" y="1649220"/>
            <a:ext cx="3195695" cy="15047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959E0D-5517-BE44-BDD2-711327BD03E6}"/>
              </a:ext>
            </a:extLst>
          </p:cNvPr>
          <p:cNvSpPr/>
          <p:nvPr/>
        </p:nvSpPr>
        <p:spPr>
          <a:xfrm>
            <a:off x="0" y="3896139"/>
            <a:ext cx="437322" cy="48555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F6D34FAF-A732-DB4D-BCDD-89E4588A734E}"/>
              </a:ext>
            </a:extLst>
          </p:cNvPr>
          <p:cNvSpPr/>
          <p:nvPr/>
        </p:nvSpPr>
        <p:spPr>
          <a:xfrm rot="20168501">
            <a:off x="535530" y="3537465"/>
            <a:ext cx="1254971" cy="275659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35B2E8-9F6C-1749-910C-4B50B3D835F5}"/>
              </a:ext>
            </a:extLst>
          </p:cNvPr>
          <p:cNvSpPr txBox="1"/>
          <p:nvPr/>
        </p:nvSpPr>
        <p:spPr>
          <a:xfrm>
            <a:off x="1792631" y="3154017"/>
            <a:ext cx="14030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Click here!</a:t>
            </a:r>
          </a:p>
        </p:txBody>
      </p:sp>
    </p:spTree>
    <p:extLst>
      <p:ext uri="{BB962C8B-B14F-4D97-AF65-F5344CB8AC3E}">
        <p14:creationId xmlns:p14="http://schemas.microsoft.com/office/powerpoint/2010/main" val="350771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3F53-C34E-EA40-8D77-66FD20922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99" y="136537"/>
            <a:ext cx="8153400" cy="990600"/>
          </a:xfrm>
        </p:spPr>
        <p:txBody>
          <a:bodyPr/>
          <a:lstStyle/>
          <a:p>
            <a:r>
              <a:rPr lang="en-US" dirty="0"/>
              <a:t>Advance search for courses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0B3C3-3CC2-614C-9BE9-132C8E9FC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25" y="2675965"/>
            <a:ext cx="9144000" cy="41820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E1A032-CDD7-D247-A530-AE121CBACE03}"/>
              </a:ext>
            </a:extLst>
          </p:cNvPr>
          <p:cNvSpPr/>
          <p:nvPr/>
        </p:nvSpPr>
        <p:spPr>
          <a:xfrm>
            <a:off x="2992068" y="2674336"/>
            <a:ext cx="1378226" cy="1105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FD130-61D0-0B47-ABC5-1FCBA7135EE7}"/>
              </a:ext>
            </a:extLst>
          </p:cNvPr>
          <p:cNvSpPr/>
          <p:nvPr/>
        </p:nvSpPr>
        <p:spPr>
          <a:xfrm>
            <a:off x="0" y="4581272"/>
            <a:ext cx="424070" cy="66162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D64C1-03B0-0E45-A5D8-767AE602977A}"/>
              </a:ext>
            </a:extLst>
          </p:cNvPr>
          <p:cNvSpPr txBox="1"/>
          <p:nvPr/>
        </p:nvSpPr>
        <p:spPr>
          <a:xfrm>
            <a:off x="-24425" y="3719968"/>
            <a:ext cx="2360648" cy="707886"/>
          </a:xfrm>
          <a:prstGeom prst="rect">
            <a:avLst/>
          </a:prstGeom>
          <a:solidFill>
            <a:srgbClr val="4242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1.         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B8C1C06F-0E0F-5A42-BD76-1C1F899DB33E}"/>
              </a:ext>
            </a:extLst>
          </p:cNvPr>
          <p:cNvSpPr/>
          <p:nvPr/>
        </p:nvSpPr>
        <p:spPr>
          <a:xfrm rot="19585385">
            <a:off x="406656" y="4284556"/>
            <a:ext cx="566399" cy="223975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8116D-67EC-3144-8A06-0A6BF336F602}"/>
              </a:ext>
            </a:extLst>
          </p:cNvPr>
          <p:cNvSpPr/>
          <p:nvPr/>
        </p:nvSpPr>
        <p:spPr>
          <a:xfrm>
            <a:off x="533400" y="5124111"/>
            <a:ext cx="1416424" cy="38996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633AC221-0480-A249-9F07-3DD07F16787E}"/>
              </a:ext>
            </a:extLst>
          </p:cNvPr>
          <p:cNvSpPr/>
          <p:nvPr/>
        </p:nvSpPr>
        <p:spPr>
          <a:xfrm rot="17705580">
            <a:off x="1766348" y="4663658"/>
            <a:ext cx="778235" cy="230283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36EA2-5991-554B-8796-720861EB173A}"/>
              </a:ext>
            </a:extLst>
          </p:cNvPr>
          <p:cNvSpPr txBox="1"/>
          <p:nvPr/>
        </p:nvSpPr>
        <p:spPr>
          <a:xfrm>
            <a:off x="2109196" y="3608135"/>
            <a:ext cx="676243" cy="769441"/>
          </a:xfrm>
          <a:prstGeom prst="rect">
            <a:avLst/>
          </a:prstGeom>
          <a:solidFill>
            <a:srgbClr val="42424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2.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52CB1F1-BEA1-284D-B4B9-EE5FA3079D4D}"/>
              </a:ext>
            </a:extLst>
          </p:cNvPr>
          <p:cNvSpPr txBox="1">
            <a:spLocks/>
          </p:cNvSpPr>
          <p:nvPr/>
        </p:nvSpPr>
        <p:spPr>
          <a:xfrm>
            <a:off x="391974" y="1623251"/>
            <a:ext cx="8258963" cy="990600"/>
          </a:xfrm>
          <a:prstGeom prst="rect">
            <a:avLst/>
          </a:prstGeom>
        </p:spPr>
        <p:txBody>
          <a:bodyPr vert="horz" anchor="ctr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eriod"/>
            </a:pPr>
            <a:r>
              <a:rPr lang="en-US" dirty="0"/>
              <a:t>From the menu bar on the left-fand side, click on the graduation cap</a:t>
            </a:r>
          </a:p>
          <a:p>
            <a:pPr marL="742950" indent="-742950">
              <a:buAutoNum type="arabicPeriod"/>
            </a:pPr>
            <a:r>
              <a:rPr lang="en-US" dirty="0"/>
              <a:t>Click on ”Course Catalog”</a:t>
            </a:r>
          </a:p>
        </p:txBody>
      </p:sp>
    </p:spTree>
    <p:extLst>
      <p:ext uri="{BB962C8B-B14F-4D97-AF65-F5344CB8AC3E}">
        <p14:creationId xmlns:p14="http://schemas.microsoft.com/office/powerpoint/2010/main" val="38331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9C88-9118-E645-A10D-6FE5BC97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76" y="281622"/>
            <a:ext cx="8153400" cy="990600"/>
          </a:xfrm>
        </p:spPr>
        <p:txBody>
          <a:bodyPr/>
          <a:lstStyle/>
          <a:p>
            <a:r>
              <a:rPr lang="en-US" dirty="0"/>
              <a:t>Advance search for courses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504E5-6CA5-F249-BA44-4EA2FC6FC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1663"/>
            <a:ext cx="6441141" cy="5266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FE8D07-7475-1F47-8CD2-3F2B4F2F4B17}"/>
              </a:ext>
            </a:extLst>
          </p:cNvPr>
          <p:cNvSpPr txBox="1"/>
          <p:nvPr/>
        </p:nvSpPr>
        <p:spPr>
          <a:xfrm>
            <a:off x="6441141" y="1825073"/>
            <a:ext cx="24989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Click on “Advance Search” </a:t>
            </a:r>
          </a:p>
          <a:p>
            <a:pPr marL="342900" indent="-342900">
              <a:buAutoNum type="arabicPeriod"/>
            </a:pPr>
            <a:r>
              <a:rPr lang="en-US" sz="2400" dirty="0"/>
              <a:t>Select the term </a:t>
            </a:r>
          </a:p>
          <a:p>
            <a:pPr marL="342900" indent="-342900">
              <a:buAutoNum type="arabicPeriod"/>
            </a:pPr>
            <a:r>
              <a:rPr lang="en-US" sz="2400" dirty="0"/>
              <a:t>Enter courses if you know the specific course subject and course number! You do not have to enter the course section.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B922D0-3BE1-9541-8269-4330C2F0D74F}"/>
              </a:ext>
            </a:extLst>
          </p:cNvPr>
          <p:cNvSpPr/>
          <p:nvPr/>
        </p:nvSpPr>
        <p:spPr>
          <a:xfrm>
            <a:off x="1304365" y="2232212"/>
            <a:ext cx="1358153" cy="430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1E4876BA-BB64-F140-A609-4275FA2152FF}"/>
              </a:ext>
            </a:extLst>
          </p:cNvPr>
          <p:cNvSpPr/>
          <p:nvPr/>
        </p:nvSpPr>
        <p:spPr>
          <a:xfrm>
            <a:off x="2930337" y="2339788"/>
            <a:ext cx="981636" cy="21515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85B8F-7064-174C-812A-FB4CB2A9B49B}"/>
              </a:ext>
            </a:extLst>
          </p:cNvPr>
          <p:cNvSpPr txBox="1"/>
          <p:nvPr/>
        </p:nvSpPr>
        <p:spPr>
          <a:xfrm>
            <a:off x="4061012" y="2093421"/>
            <a:ext cx="618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1.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B0C97C-BB50-7642-9EBD-233411B8F57C}"/>
              </a:ext>
            </a:extLst>
          </p:cNvPr>
          <p:cNvSpPr/>
          <p:nvPr/>
        </p:nvSpPr>
        <p:spPr>
          <a:xfrm>
            <a:off x="266700" y="3307976"/>
            <a:ext cx="2301688" cy="8740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490E1606-36DE-A941-957C-A5B90C831DA9}"/>
              </a:ext>
            </a:extLst>
          </p:cNvPr>
          <p:cNvSpPr/>
          <p:nvPr/>
        </p:nvSpPr>
        <p:spPr>
          <a:xfrm rot="20640571">
            <a:off x="2612230" y="3236884"/>
            <a:ext cx="1021157" cy="30935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2DCC2E-64BE-374A-B28E-4C5B43869F52}"/>
              </a:ext>
            </a:extLst>
          </p:cNvPr>
          <p:cNvSpPr txBox="1"/>
          <p:nvPr/>
        </p:nvSpPr>
        <p:spPr>
          <a:xfrm>
            <a:off x="3657600" y="2801307"/>
            <a:ext cx="618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2. </a:t>
            </a:r>
          </a:p>
        </p:txBody>
      </p:sp>
    </p:spTree>
    <p:extLst>
      <p:ext uri="{BB962C8B-B14F-4D97-AF65-F5344CB8AC3E}">
        <p14:creationId xmlns:p14="http://schemas.microsoft.com/office/powerpoint/2010/main" val="81381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59F80-C787-FA4B-9049-1D062C67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07576"/>
            <a:ext cx="8153400" cy="990600"/>
          </a:xfrm>
        </p:spPr>
        <p:txBody>
          <a:bodyPr/>
          <a:lstStyle/>
          <a:p>
            <a:r>
              <a:rPr lang="en-US" dirty="0"/>
              <a:t>Advance search for courses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64E54-A3AA-744B-97FD-1F3D40AF3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9"/>
          <a:stretch/>
        </p:blipFill>
        <p:spPr>
          <a:xfrm>
            <a:off x="0" y="2541494"/>
            <a:ext cx="4217996" cy="4316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B7236-3EFF-6840-B119-76CF34C1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996" y="2852999"/>
            <a:ext cx="4719917" cy="4005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5F306-0420-8C46-B288-A04F5AE416A0}"/>
              </a:ext>
            </a:extLst>
          </p:cNvPr>
          <p:cNvSpPr txBox="1"/>
          <p:nvPr/>
        </p:nvSpPr>
        <p:spPr>
          <a:xfrm>
            <a:off x="1102658" y="1516698"/>
            <a:ext cx="7333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Scroll down to select the location, academic level, and course type.</a:t>
            </a:r>
          </a:p>
          <a:p>
            <a:pPr marL="342900" indent="-342900">
              <a:buAutoNum type="arabicPeriod"/>
            </a:pPr>
            <a:r>
              <a:rPr lang="en-US" dirty="0"/>
              <a:t>Select the drop down for the course type. The course type advance search option is great for searching for Humanities and Social Science electives!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1103B1B-768A-E84D-8F0B-DFC5B3D1A8DB}"/>
              </a:ext>
            </a:extLst>
          </p:cNvPr>
          <p:cNvSpPr/>
          <p:nvPr/>
        </p:nvSpPr>
        <p:spPr>
          <a:xfrm rot="20077852">
            <a:off x="2000824" y="5067172"/>
            <a:ext cx="2570238" cy="4975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7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Use filters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Use filters for “Availability” and “Term” to make your search easier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05633" y="2371186"/>
            <a:ext cx="7366552" cy="3777003"/>
            <a:chOff x="266700" y="2542763"/>
            <a:chExt cx="8153400" cy="4180438"/>
          </a:xfrm>
        </p:grpSpPr>
        <p:pic>
          <p:nvPicPr>
            <p:cNvPr id="12" name="Content Placeholder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2542763"/>
              <a:ext cx="8153400" cy="418043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85978" y="3941170"/>
              <a:ext cx="1842389" cy="497713"/>
            </a:xfrm>
            <a:prstGeom prst="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14342" y="5122932"/>
            <a:ext cx="1664588" cy="449681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95534" y="39399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16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Add Course to Plan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408813"/>
            <a:ext cx="8153400" cy="4495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Select white “Add Course to Plan”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Select Term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Click Green “Add Course to Plan”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65791" y="2720102"/>
            <a:ext cx="7366552" cy="3962989"/>
            <a:chOff x="266700" y="2542763"/>
            <a:chExt cx="8153400" cy="4386290"/>
          </a:xfrm>
        </p:grpSpPr>
        <p:grpSp>
          <p:nvGrpSpPr>
            <p:cNvPr id="17" name="Group 16"/>
            <p:cNvGrpSpPr/>
            <p:nvPr/>
          </p:nvGrpSpPr>
          <p:grpSpPr>
            <a:xfrm>
              <a:off x="266700" y="2542763"/>
              <a:ext cx="8153400" cy="4180438"/>
              <a:chOff x="266700" y="2542763"/>
              <a:chExt cx="8153400" cy="4180438"/>
            </a:xfrm>
          </p:grpSpPr>
          <p:pic>
            <p:nvPicPr>
              <p:cNvPr id="5" name="Content Placeholder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" y="2542763"/>
                <a:ext cx="8153400" cy="4180438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6560503" y="4027565"/>
                <a:ext cx="1859597" cy="908347"/>
                <a:chOff x="6919490" y="3280770"/>
                <a:chExt cx="1859597" cy="908347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7708605" y="3280770"/>
                  <a:ext cx="1070482" cy="472523"/>
                </a:xfrm>
                <a:prstGeom prst="rect">
                  <a:avLst/>
                </a:prstGeom>
                <a:noFill/>
                <a:ln w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Down Arrow 9"/>
                <p:cNvSpPr/>
                <p:nvPr/>
              </p:nvSpPr>
              <p:spPr>
                <a:xfrm rot="3705057">
                  <a:off x="7141091" y="3677846"/>
                  <a:ext cx="289670" cy="732871"/>
                </a:xfrm>
                <a:prstGeom prst="down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" name="Group 14"/>
            <p:cNvGrpSpPr/>
            <p:nvPr/>
          </p:nvGrpSpPr>
          <p:grpSpPr>
            <a:xfrm>
              <a:off x="2131785" y="3297998"/>
              <a:ext cx="4520035" cy="3631055"/>
              <a:chOff x="2131785" y="3297998"/>
              <a:chExt cx="4520035" cy="363105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22" t="28191" r="29302" b="11861"/>
              <a:stretch/>
            </p:blipFill>
            <p:spPr>
              <a:xfrm>
                <a:off x="2131785" y="3297998"/>
                <a:ext cx="4520035" cy="3631055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5013996" y="5747200"/>
                <a:ext cx="1070482" cy="472523"/>
              </a:xfrm>
              <a:prstGeom prst="rect">
                <a:avLst/>
              </a:prstGeom>
              <a:noFill/>
              <a:ln w="76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Slide Number Placeholder 3"/>
          <p:cNvSpPr txBox="1">
            <a:spLocks/>
          </p:cNvSpPr>
          <p:nvPr/>
        </p:nvSpPr>
        <p:spPr>
          <a:xfrm>
            <a:off x="47767" y="42565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17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3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Select sections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When done adding all courses to plan, select sections using “View other Sections”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the section that fits best in your schedule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7"/>
          <a:stretch/>
        </p:blipFill>
        <p:spPr>
          <a:xfrm>
            <a:off x="575509" y="3139527"/>
            <a:ext cx="7992982" cy="30279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0534" y="4061523"/>
            <a:ext cx="1808223" cy="526379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67625" y="4261899"/>
            <a:ext cx="405516" cy="2464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59450" y="5281012"/>
            <a:ext cx="675912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/>
              <a:t>*Note there are more pages to search for sections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235165B-1379-42EE-BA25-841171E9AB5D}"/>
              </a:ext>
            </a:extLst>
          </p:cNvPr>
          <p:cNvSpPr/>
          <p:nvPr/>
        </p:nvSpPr>
        <p:spPr>
          <a:xfrm rot="-2340000" flipH="1">
            <a:off x="1896542" y="4558606"/>
            <a:ext cx="225304" cy="8932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Select the right section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 vert="horz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To add that class, click on the section that:</a:t>
            </a:r>
          </a:p>
          <a:p>
            <a:pPr marL="834390" lvl="1" indent="-514350">
              <a:buFont typeface="+mj-lt"/>
              <a:buAutoNum type="arabicPeriod"/>
            </a:pPr>
            <a:r>
              <a:rPr lang="en-US" dirty="0"/>
              <a:t>Does not conflict with other classes (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outline)</a:t>
            </a:r>
          </a:p>
          <a:p>
            <a:pPr marL="834390" lvl="1" indent="-514350">
              <a:buFont typeface="+mj-lt"/>
              <a:buAutoNum type="arabicPeriod"/>
            </a:pPr>
            <a:r>
              <a:rPr lang="en-US" dirty="0"/>
              <a:t>Is available (choose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yellow</a:t>
            </a:r>
            <a:r>
              <a:rPr lang="en-US" dirty="0"/>
              <a:t>, avoid </a:t>
            </a:r>
            <a:r>
              <a:rPr lang="en-US" dirty="0">
                <a:solidFill>
                  <a:srgbClr val="FF0000"/>
                </a:solidFill>
              </a:rPr>
              <a:t>red!</a:t>
            </a:r>
            <a:r>
              <a:rPr lang="en-US" dirty="0"/>
              <a:t>)</a:t>
            </a:r>
          </a:p>
          <a:p>
            <a:pPr marL="834390" lvl="1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7"/>
          <a:stretch/>
        </p:blipFill>
        <p:spPr>
          <a:xfrm>
            <a:off x="575509" y="3330358"/>
            <a:ext cx="7992982" cy="3027947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75063" y="53724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19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975407-B765-FB45-A5C0-2998663B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558" y="2803072"/>
            <a:ext cx="8150156" cy="33528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Before beginning the registration process, students should check for possible holds to be settled.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Students should check the Undergraduate Catalog to review the curriculum sequence for their respective majors/minors.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Students should plan their schedule in students planning with guidance from the respective curriculum sequence.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Student should meet all other pre-registration expectations.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Student should schedule a meeting with their academic advisor to finalize schedule and approval for registration.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3C0AF2-4D46-B24D-A2CC-65698212C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800" b="1" dirty="0"/>
              <a:t>Preparing for  </a:t>
            </a:r>
            <a:br>
              <a:rPr lang="en-US" sz="3800" b="1" dirty="0"/>
            </a:br>
            <a:r>
              <a:rPr lang="en-US" sz="3800" b="1" dirty="0"/>
              <a:t>Registration </a:t>
            </a:r>
          </a:p>
        </p:txBody>
      </p:sp>
    </p:spTree>
    <p:extLst>
      <p:ext uri="{BB962C8B-B14F-4D97-AF65-F5344CB8AC3E}">
        <p14:creationId xmlns:p14="http://schemas.microsoft.com/office/powerpoint/2010/main" val="22733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When all done, click the green register button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74" y="2130127"/>
            <a:ext cx="7927053" cy="40927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57825" y="2940389"/>
            <a:ext cx="1808223" cy="526379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40943" y="59872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20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79941435-E35F-481B-A323-8CD368C57AD9}"/>
              </a:ext>
            </a:extLst>
          </p:cNvPr>
          <p:cNvSpPr/>
          <p:nvPr/>
        </p:nvSpPr>
        <p:spPr>
          <a:xfrm rot="-2520000">
            <a:off x="7045483" y="2059090"/>
            <a:ext cx="427837" cy="85061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7503AF-766C-1E42-BA20-5835384B31A5}"/>
              </a:ext>
            </a:extLst>
          </p:cNvPr>
          <p:cNvSpPr/>
          <p:nvPr/>
        </p:nvSpPr>
        <p:spPr>
          <a:xfrm>
            <a:off x="1371600" y="3227294"/>
            <a:ext cx="753035" cy="201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A4C5C-2530-4A60-A1D8-744A57FC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Registration Errors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F0C98-9DD7-4679-AD58-5C8B169CE2F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Student is trying to register before their registration date and time. </a:t>
            </a:r>
          </a:p>
          <a:p>
            <a:r>
              <a:rPr lang="en-US" dirty="0"/>
              <a:t>Student does not meet the pre- or co-requisite requirement for a course. </a:t>
            </a:r>
          </a:p>
          <a:p>
            <a:r>
              <a:rPr lang="en-US" dirty="0"/>
              <a:t>A course is restricted for a specific program/cohort/major. </a:t>
            </a:r>
          </a:p>
          <a:p>
            <a:r>
              <a:rPr lang="en-US" dirty="0"/>
              <a:t>A planned course conflicts with another course. </a:t>
            </a:r>
          </a:p>
          <a:p>
            <a:r>
              <a:rPr lang="en-US" dirty="0"/>
              <a:t>A planned section of a course is full.</a:t>
            </a:r>
          </a:p>
        </p:txBody>
      </p:sp>
    </p:spTree>
    <p:extLst>
      <p:ext uri="{BB962C8B-B14F-4D97-AF65-F5344CB8AC3E}">
        <p14:creationId xmlns:p14="http://schemas.microsoft.com/office/powerpoint/2010/main" val="6150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46407" y="1524000"/>
            <a:ext cx="7068993" cy="31239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Questions? Concerns? Need more support?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Contact 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Rhonda Bates, MSW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Associate Director of Advising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610-499-1267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rmbates@widener.edu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endParaRPr lang="en-US" sz="2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Getting Started</a:t>
            </a:r>
            <a:endParaRPr lang="en-US" dirty="0"/>
          </a:p>
        </p:txBody>
      </p:sp>
      <p:sp>
        <p:nvSpPr>
          <p:cNvPr id="49" name="Slide Number Placeholder 3"/>
          <p:cNvSpPr txBox="1">
            <a:spLocks/>
          </p:cNvSpPr>
          <p:nvPr/>
        </p:nvSpPr>
        <p:spPr>
          <a:xfrm>
            <a:off x="54591" y="57719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3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8A3245-D599-604D-B79B-D1A352776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0" y="2545382"/>
            <a:ext cx="9089409" cy="4072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2E7D24-7F75-3849-99A0-3E9F601CC40C}"/>
              </a:ext>
            </a:extLst>
          </p:cNvPr>
          <p:cNvSpPr txBox="1"/>
          <p:nvPr/>
        </p:nvSpPr>
        <p:spPr>
          <a:xfrm>
            <a:off x="1285461" y="1630017"/>
            <a:ext cx="6579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Go to </a:t>
            </a:r>
            <a:r>
              <a:rPr lang="en-US" sz="2800" dirty="0" err="1"/>
              <a:t>Widener.edu</a:t>
            </a: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Click on “Academics”</a:t>
            </a:r>
          </a:p>
        </p:txBody>
      </p:sp>
    </p:spTree>
    <p:extLst>
      <p:ext uri="{BB962C8B-B14F-4D97-AF65-F5344CB8AC3E}">
        <p14:creationId xmlns:p14="http://schemas.microsoft.com/office/powerpoint/2010/main" val="27263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8160"/>
            <a:ext cx="8153400" cy="990600"/>
          </a:xfrm>
        </p:spPr>
        <p:txBody>
          <a:bodyPr>
            <a:normAutofit/>
          </a:bodyPr>
          <a:lstStyle/>
          <a:p>
            <a:r>
              <a:rPr lang="en-US" sz="3600" b="1" dirty="0"/>
              <a:t>Accessing Undergraduate Catalogs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5744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Click on “Catalogs”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0" y="228600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4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59619B-18E3-464B-B8D0-03F85DCD7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3" y="2213024"/>
            <a:ext cx="8972906" cy="461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38" y="31969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b="1" dirty="0"/>
              <a:t>Accessing Undergraduate Catalog </a:t>
            </a: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0" y="34926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5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EC0DB1-86DA-5E4B-AC20-F5E170F30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33"/>
            <a:ext cx="9144000" cy="52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0C94032-CD4C-4C25-B0C2-CEC720522D92}" type="slidenum">
              <a:rPr kumimoji="0" lang="en-US" smtClean="0"/>
              <a:pPr/>
              <a:t>6</a:t>
            </a:fld>
            <a:r>
              <a:rPr kumimoji="0" lang="en-US" dirty="0"/>
              <a:t>/10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>
          <a:xfrm>
            <a:off x="47767" y="42565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6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B906235-C434-CB44-868A-2BAB33CE7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90"/>
            <a:ext cx="7588075" cy="36890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798DAD-59D4-B44B-A7C9-E709481A9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035" y="2988490"/>
            <a:ext cx="7247965" cy="3826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92A0A5-8C17-B749-B1B8-90FE7CCC096D}"/>
              </a:ext>
            </a:extLst>
          </p:cNvPr>
          <p:cNvSpPr/>
          <p:nvPr/>
        </p:nvSpPr>
        <p:spPr>
          <a:xfrm>
            <a:off x="1640541" y="423565"/>
            <a:ext cx="1035424" cy="24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3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637" y="225525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After selecting your major, you will be redirected to the major’s overview page. </a:t>
            </a:r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95534" y="39399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7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1CEFFE-AFC8-EA4E-9AA8-FB252644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" y="2050550"/>
            <a:ext cx="9144000" cy="4625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FCF196-E7A1-2941-B626-2A3DED839ADA}"/>
              </a:ext>
            </a:extLst>
          </p:cNvPr>
          <p:cNvSpPr txBox="1"/>
          <p:nvPr/>
        </p:nvSpPr>
        <p:spPr>
          <a:xfrm>
            <a:off x="1351807" y="1535900"/>
            <a:ext cx="681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Below is an example of a major’s overview page </a:t>
            </a:r>
          </a:p>
        </p:txBody>
      </p:sp>
    </p:spTree>
    <p:extLst>
      <p:ext uri="{BB962C8B-B14F-4D97-AF65-F5344CB8AC3E}">
        <p14:creationId xmlns:p14="http://schemas.microsoft.com/office/powerpoint/2010/main" val="5019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Example of </a:t>
            </a:r>
            <a:br>
              <a:rPr lang="en-US" b="1" dirty="0"/>
            </a:br>
            <a:r>
              <a:rPr lang="en-US" b="1" dirty="0"/>
              <a:t>Curriculum Sequence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F9EF32-9F95-C944-849B-227F5846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" y="1516698"/>
            <a:ext cx="5592417" cy="5112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3A283-D7AB-824B-B5D7-E9D10B552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528" y="1572344"/>
            <a:ext cx="4954251" cy="52257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B33E79-8B49-EF42-9A1F-8EFB81F35E6A}"/>
              </a:ext>
            </a:extLst>
          </p:cNvPr>
          <p:cNvSpPr/>
          <p:nvPr/>
        </p:nvSpPr>
        <p:spPr>
          <a:xfrm>
            <a:off x="266700" y="2120348"/>
            <a:ext cx="1071770" cy="4108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DF299B-1D91-714E-8AFA-B7E32C2664EC}"/>
              </a:ext>
            </a:extLst>
          </p:cNvPr>
          <p:cNvSpPr txBox="1"/>
          <p:nvPr/>
        </p:nvSpPr>
        <p:spPr>
          <a:xfrm>
            <a:off x="2120347" y="2062581"/>
            <a:ext cx="195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Sequence is divided by academic standing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4F97AB-4EB2-AE46-84B3-0D430C65B5CE}"/>
              </a:ext>
            </a:extLst>
          </p:cNvPr>
          <p:cNvSpPr/>
          <p:nvPr/>
        </p:nvSpPr>
        <p:spPr>
          <a:xfrm>
            <a:off x="802585" y="2638164"/>
            <a:ext cx="880441" cy="357809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Arrow 30">
            <a:extLst>
              <a:ext uri="{FF2B5EF4-FFF2-40B4-BE49-F238E27FC236}">
                <a16:creationId xmlns:a16="http://schemas.microsoft.com/office/drawing/2014/main" id="{E8EC85BD-4644-E947-9DA6-CC6C0BF0C3BB}"/>
              </a:ext>
            </a:extLst>
          </p:cNvPr>
          <p:cNvSpPr/>
          <p:nvPr/>
        </p:nvSpPr>
        <p:spPr>
          <a:xfrm>
            <a:off x="1808920" y="2775641"/>
            <a:ext cx="735497" cy="133503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Arrow 31">
            <a:extLst>
              <a:ext uri="{FF2B5EF4-FFF2-40B4-BE49-F238E27FC236}">
                <a16:creationId xmlns:a16="http://schemas.microsoft.com/office/drawing/2014/main" id="{C60F6A4F-2A83-B54B-801F-F0DEC7FDF4D4}"/>
              </a:ext>
            </a:extLst>
          </p:cNvPr>
          <p:cNvSpPr/>
          <p:nvPr/>
        </p:nvSpPr>
        <p:spPr>
          <a:xfrm>
            <a:off x="1390425" y="2262457"/>
            <a:ext cx="860359" cy="133503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8BA095-1EDF-0641-8742-04366F2CA3C1}"/>
              </a:ext>
            </a:extLst>
          </p:cNvPr>
          <p:cNvSpPr txBox="1"/>
          <p:nvPr/>
        </p:nvSpPr>
        <p:spPr>
          <a:xfrm>
            <a:off x="2531679" y="2560924"/>
            <a:ext cx="195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Suggested number of credits to register for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271C21-A2D8-9645-89AD-3F20E037214A}"/>
              </a:ext>
            </a:extLst>
          </p:cNvPr>
          <p:cNvSpPr txBox="1"/>
          <p:nvPr/>
        </p:nvSpPr>
        <p:spPr>
          <a:xfrm>
            <a:off x="7156073" y="1606090"/>
            <a:ext cx="1936046" cy="116955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The hyperlinks provide course descriptions and indicates if there are pre- or co-requisites for the course. </a:t>
            </a:r>
          </a:p>
        </p:txBody>
      </p:sp>
    </p:spTree>
    <p:extLst>
      <p:ext uri="{BB962C8B-B14F-4D97-AF65-F5344CB8AC3E}">
        <p14:creationId xmlns:p14="http://schemas.microsoft.com/office/powerpoint/2010/main" val="30793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Log into www.widener.edu 	</a:t>
            </a:r>
            <a:r>
              <a:rPr lang="en-US" dirty="0" err="1"/>
              <a:t>myWidener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Type Student Planning into search bar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Click on the Student Planning banner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9" name="Slide Number Placeholder 3"/>
          <p:cNvSpPr txBox="1">
            <a:spLocks/>
          </p:cNvSpPr>
          <p:nvPr/>
        </p:nvSpPr>
        <p:spPr>
          <a:xfrm>
            <a:off x="54591" y="57719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C94032-CD4C-4C25-B0C2-CEC720522D92}" type="slidenum">
              <a:rPr lang="en-US" smtClean="0"/>
              <a:pPr/>
              <a:t>9</a:t>
            </a:fld>
            <a:r>
              <a:rPr lang="en-US"/>
              <a:t>/10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458968" y="1737360"/>
            <a:ext cx="457200" cy="2468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7" y="3230010"/>
            <a:ext cx="9144000" cy="290537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090672" y="2615184"/>
            <a:ext cx="8194" cy="710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734066" y="3877728"/>
            <a:ext cx="749808" cy="557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384514" y="2941274"/>
            <a:ext cx="4137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483874" y="3493007"/>
            <a:ext cx="3964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9597F7-A28E-4744-B7A5-2ADF2D3E8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96" y="149118"/>
            <a:ext cx="8865704" cy="110077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After reviewing the course catalog, students should plan for the appropriate courses in Student Planning.</a:t>
            </a:r>
          </a:p>
        </p:txBody>
      </p:sp>
    </p:spTree>
    <p:extLst>
      <p:ext uri="{BB962C8B-B14F-4D97-AF65-F5344CB8AC3E}">
        <p14:creationId xmlns:p14="http://schemas.microsoft.com/office/powerpoint/2010/main" val="378635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NER">
  <a:themeElements>
    <a:clrScheme name="Custom 1">
      <a:dk1>
        <a:srgbClr val="005294"/>
      </a:dk1>
      <a:lt1>
        <a:sysClr val="window" lastClr="FFFFFF"/>
      </a:lt1>
      <a:dk2>
        <a:srgbClr val="005294"/>
      </a:dk2>
      <a:lt2>
        <a:srgbClr val="D4D4D6"/>
      </a:lt2>
      <a:accent1>
        <a:srgbClr val="F6CA19"/>
      </a:accent1>
      <a:accent2>
        <a:srgbClr val="4E84B8"/>
      </a:accent2>
      <a:accent3>
        <a:srgbClr val="B3B4B3"/>
      </a:accent3>
      <a:accent4>
        <a:srgbClr val="6BB76D"/>
      </a:accent4>
      <a:accent5>
        <a:srgbClr val="E88651"/>
      </a:accent5>
      <a:accent6>
        <a:srgbClr val="D84829"/>
      </a:accent6>
      <a:hlink>
        <a:srgbClr val="168BBA"/>
      </a:hlink>
      <a:folHlink>
        <a:srgbClr val="680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IDENER" id="{4F4C4172-C2D1-44E8-877C-3CB662F81E96}" vid="{FF635F39-1767-476D-A180-153E45EA78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419D234DAB9D418CD890A91FC70AF8" ma:contentTypeVersion="10" ma:contentTypeDescription="Create a new document." ma:contentTypeScope="" ma:versionID="762c08225d8ea14c79d30a90bc7eeb8f">
  <xsd:schema xmlns:xsd="http://www.w3.org/2001/XMLSchema" xmlns:xs="http://www.w3.org/2001/XMLSchema" xmlns:p="http://schemas.microsoft.com/office/2006/metadata/properties" xmlns:ns2="a0060709-b8f3-4328-a075-7a7c259a8a37" xmlns:ns3="14e11ba3-b103-4d81-bd01-0e1a04957057" targetNamespace="http://schemas.microsoft.com/office/2006/metadata/properties" ma:root="true" ma:fieldsID="401231dc109727c18745df7f5538d3d5" ns2:_="" ns3:_="">
    <xsd:import namespace="a0060709-b8f3-4328-a075-7a7c259a8a37"/>
    <xsd:import namespace="14e11ba3-b103-4d81-bd01-0e1a049570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060709-b8f3-4328-a075-7a7c259a8a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e11ba3-b103-4d81-bd01-0e1a0495705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4e11ba3-b103-4d81-bd01-0e1a04957057">
      <UserInfo>
        <DisplayName>Marisol A Rosado-Perez</DisplayName>
        <AccountId>25</AccountId>
        <AccountType/>
      </UserInfo>
      <UserInfo>
        <DisplayName>Lauren J DePaul</DisplayName>
        <AccountId>32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9AE380-231A-4AF0-A75E-C606599FDC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060709-b8f3-4328-a075-7a7c259a8a37"/>
    <ds:schemaRef ds:uri="14e11ba3-b103-4d81-bd01-0e1a049570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D861DB-FCC8-4254-A12A-C6B4AB0C2B16}">
  <ds:schemaRefs>
    <ds:schemaRef ds:uri="http://purl.org/dc/elements/1.1/"/>
    <ds:schemaRef ds:uri="14e11ba3-b103-4d81-bd01-0e1a04957057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a0060709-b8f3-4328-a075-7a7c259a8a37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8583C71-2C7A-4F76-A9DE-7BA3A5048F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592</Words>
  <Application>Microsoft Office PowerPoint</Application>
  <PresentationFormat>On-screen Show (4:3)</PresentationFormat>
  <Paragraphs>89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Wingdings 2</vt:lpstr>
      <vt:lpstr>WIDENER</vt:lpstr>
      <vt:lpstr>undergraduate Catalog and Registration guide </vt:lpstr>
      <vt:lpstr>Preparing for   Registration </vt:lpstr>
      <vt:lpstr>Getting Started</vt:lpstr>
      <vt:lpstr>Accessing Undergraduate Catalogs</vt:lpstr>
      <vt:lpstr>Accessing Undergraduate Catalog </vt:lpstr>
      <vt:lpstr>PowerPoint Presentation</vt:lpstr>
      <vt:lpstr>After selecting your major, you will be redirected to the major’s overview page. </vt:lpstr>
      <vt:lpstr>Example of  Curriculum Sequence </vt:lpstr>
      <vt:lpstr>After reviewing the course catalog, students should plan for the appropriate courses in Student Planning.</vt:lpstr>
      <vt:lpstr>Planning Classes</vt:lpstr>
      <vt:lpstr>Searching for Classes</vt:lpstr>
      <vt:lpstr>Advance search for courses </vt:lpstr>
      <vt:lpstr>Advance search for courses </vt:lpstr>
      <vt:lpstr>Advance search for courses </vt:lpstr>
      <vt:lpstr>Advance search for courses </vt:lpstr>
      <vt:lpstr>Use filters </vt:lpstr>
      <vt:lpstr>Add Course to Plan</vt:lpstr>
      <vt:lpstr>Select sections</vt:lpstr>
      <vt:lpstr>Select the right section</vt:lpstr>
      <vt:lpstr>Register!</vt:lpstr>
      <vt:lpstr>Common Registration Errors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undergraduate Catalog and Registration guide 2020</dc:title>
  <dc:creator>Rhonda M Bates</dc:creator>
  <cp:lastModifiedBy>Rhonda M Bates</cp:lastModifiedBy>
  <cp:revision>19</cp:revision>
  <dcterms:created xsi:type="dcterms:W3CDTF">2020-10-05T19:39:40Z</dcterms:created>
  <dcterms:modified xsi:type="dcterms:W3CDTF">2021-08-19T20:11:22Z</dcterms:modified>
</cp:coreProperties>
</file>