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56" r:id="rId6"/>
    <p:sldId id="257" r:id="rId7"/>
    <p:sldId id="258"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5" d="100"/>
          <a:sy n="85" d="100"/>
        </p:scale>
        <p:origin x="36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y L Robinson" userId="b5302ec9-e24a-4d9d-8cf6-a8667b17b304" providerId="ADAL" clId="{0BC35FE0-0DEA-401C-B473-D9FB34967E03}"/>
    <pc:docChg chg="custSel modSld">
      <pc:chgData name="Kimberly L Robinson" userId="b5302ec9-e24a-4d9d-8cf6-a8667b17b304" providerId="ADAL" clId="{0BC35FE0-0DEA-401C-B473-D9FB34967E03}" dt="2023-08-11T16:02:24.141" v="261" actId="20577"/>
      <pc:docMkLst>
        <pc:docMk/>
      </pc:docMkLst>
      <pc:sldChg chg="modSp">
        <pc:chgData name="Kimberly L Robinson" userId="b5302ec9-e24a-4d9d-8cf6-a8667b17b304" providerId="ADAL" clId="{0BC35FE0-0DEA-401C-B473-D9FB34967E03}" dt="2023-08-11T16:00:30.882" v="28" actId="20577"/>
        <pc:sldMkLst>
          <pc:docMk/>
          <pc:sldMk cId="3026816002" sldId="256"/>
        </pc:sldMkLst>
        <pc:spChg chg="mod">
          <ac:chgData name="Kimberly L Robinson" userId="b5302ec9-e24a-4d9d-8cf6-a8667b17b304" providerId="ADAL" clId="{0BC35FE0-0DEA-401C-B473-D9FB34967E03}" dt="2023-08-11T16:00:30.882" v="28" actId="20577"/>
          <ac:spMkLst>
            <pc:docMk/>
            <pc:sldMk cId="3026816002" sldId="256"/>
            <ac:spMk id="2" creationId="{00000000-0000-0000-0000-000000000000}"/>
          </ac:spMkLst>
        </pc:spChg>
      </pc:sldChg>
      <pc:sldChg chg="modSp">
        <pc:chgData name="Kimberly L Robinson" userId="b5302ec9-e24a-4d9d-8cf6-a8667b17b304" providerId="ADAL" clId="{0BC35FE0-0DEA-401C-B473-D9FB34967E03}" dt="2023-08-11T16:01:18.213" v="187" actId="20577"/>
        <pc:sldMkLst>
          <pc:docMk/>
          <pc:sldMk cId="625913227" sldId="257"/>
        </pc:sldMkLst>
        <pc:spChg chg="mod">
          <ac:chgData name="Kimberly L Robinson" userId="b5302ec9-e24a-4d9d-8cf6-a8667b17b304" providerId="ADAL" clId="{0BC35FE0-0DEA-401C-B473-D9FB34967E03}" dt="2023-08-11T16:01:18.213" v="187" actId="20577"/>
          <ac:spMkLst>
            <pc:docMk/>
            <pc:sldMk cId="625913227" sldId="257"/>
            <ac:spMk id="3" creationId="{00000000-0000-0000-0000-000000000000}"/>
          </ac:spMkLst>
        </pc:spChg>
      </pc:sldChg>
      <pc:sldChg chg="modSp">
        <pc:chgData name="Kimberly L Robinson" userId="b5302ec9-e24a-4d9d-8cf6-a8667b17b304" providerId="ADAL" clId="{0BC35FE0-0DEA-401C-B473-D9FB34967E03}" dt="2023-08-11T16:01:35.655" v="198" actId="20577"/>
        <pc:sldMkLst>
          <pc:docMk/>
          <pc:sldMk cId="508309248" sldId="258"/>
        </pc:sldMkLst>
        <pc:spChg chg="mod">
          <ac:chgData name="Kimberly L Robinson" userId="b5302ec9-e24a-4d9d-8cf6-a8667b17b304" providerId="ADAL" clId="{0BC35FE0-0DEA-401C-B473-D9FB34967E03}" dt="2023-08-11T16:01:35.655" v="198" actId="20577"/>
          <ac:spMkLst>
            <pc:docMk/>
            <pc:sldMk cId="508309248" sldId="258"/>
            <ac:spMk id="3" creationId="{00000000-0000-0000-0000-000000000000}"/>
          </ac:spMkLst>
        </pc:spChg>
      </pc:sldChg>
      <pc:sldChg chg="modSp">
        <pc:chgData name="Kimberly L Robinson" userId="b5302ec9-e24a-4d9d-8cf6-a8667b17b304" providerId="ADAL" clId="{0BC35FE0-0DEA-401C-B473-D9FB34967E03}" dt="2023-08-11T16:00:22.761" v="14" actId="20577"/>
        <pc:sldMkLst>
          <pc:docMk/>
          <pc:sldMk cId="698896393" sldId="260"/>
        </pc:sldMkLst>
        <pc:spChg chg="mod">
          <ac:chgData name="Kimberly L Robinson" userId="b5302ec9-e24a-4d9d-8cf6-a8667b17b304" providerId="ADAL" clId="{0BC35FE0-0DEA-401C-B473-D9FB34967E03}" dt="2023-08-11T16:00:22.761" v="14" actId="20577"/>
          <ac:spMkLst>
            <pc:docMk/>
            <pc:sldMk cId="698896393" sldId="260"/>
            <ac:spMk id="3" creationId="{00000000-0000-0000-0000-000000000000}"/>
          </ac:spMkLst>
        </pc:spChg>
      </pc:sldChg>
      <pc:sldChg chg="modSp">
        <pc:chgData name="Kimberly L Robinson" userId="b5302ec9-e24a-4d9d-8cf6-a8667b17b304" providerId="ADAL" clId="{0BC35FE0-0DEA-401C-B473-D9FB34967E03}" dt="2023-08-11T16:02:24.141" v="261" actId="20577"/>
        <pc:sldMkLst>
          <pc:docMk/>
          <pc:sldMk cId="509711336" sldId="261"/>
        </pc:sldMkLst>
        <pc:spChg chg="mod">
          <ac:chgData name="Kimberly L Robinson" userId="b5302ec9-e24a-4d9d-8cf6-a8667b17b304" providerId="ADAL" clId="{0BC35FE0-0DEA-401C-B473-D9FB34967E03}" dt="2023-08-11T16:02:24.141" v="261" actId="20577"/>
          <ac:spMkLst>
            <pc:docMk/>
            <pc:sldMk cId="509711336" sldId="261"/>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2A59702B-62E3-4532-BAEC-E1CA6946B6DF}" type="datetimeFigureOut">
              <a:rPr lang="en-US" smtClean="0"/>
              <a:pPr/>
              <a:t>8/11/2023</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solidFill>
                <a:srgbClr val="D4D4D6"/>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63A44BE0-D8F9-4BC7-84C6-C8F72A9B1730}" type="slidenum">
              <a:rPr lang="en-US" smtClean="0">
                <a:solidFill>
                  <a:srgbClr val="D4D4D6"/>
                </a:solidFill>
              </a:rPr>
              <a:pPr/>
              <a:t>‹#›</a:t>
            </a:fld>
            <a:endParaRPr lang="en-US">
              <a:solidFill>
                <a:srgbClr val="D4D4D6"/>
              </a:solidFill>
            </a:endParaRPr>
          </a:p>
        </p:txBody>
      </p:sp>
    </p:spTree>
    <p:extLst>
      <p:ext uri="{BB962C8B-B14F-4D97-AF65-F5344CB8AC3E}">
        <p14:creationId xmlns:p14="http://schemas.microsoft.com/office/powerpoint/2010/main" val="10775378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5" name="Footer Placeholder 4"/>
          <p:cNvSpPr>
            <a:spLocks noGrp="1"/>
          </p:cNvSpPr>
          <p:nvPr>
            <p:ph type="ftr" sz="quarter" idx="11"/>
          </p:nvPr>
        </p:nvSpPr>
        <p:spPr/>
        <p:txBody>
          <a:bodyPr/>
          <a:lstStyle/>
          <a:p>
            <a:endParaRPr lang="en-US">
              <a:solidFill>
                <a:srgbClr val="005294"/>
              </a:solidFill>
            </a:endParaRPr>
          </a:p>
        </p:txBody>
      </p:sp>
      <p:sp>
        <p:nvSpPr>
          <p:cNvPr id="6" name="Slide Number Placeholder 5"/>
          <p:cNvSpPr>
            <a:spLocks noGrp="1"/>
          </p:cNvSpPr>
          <p:nvPr>
            <p:ph type="sldNum" sz="quarter" idx="12"/>
          </p:nvPr>
        </p:nvSpPr>
        <p:spPr/>
        <p:txBody>
          <a:bodyPr/>
          <a:lstStyle/>
          <a:p>
            <a:fld id="{63A44BE0-D8F9-4BC7-84C6-C8F72A9B1730}" type="slidenum">
              <a:rPr lang="en-US" smtClean="0"/>
              <a:pPr/>
              <a:t>‹#›</a:t>
            </a:fld>
            <a:endParaRPr lang="en-US"/>
          </a:p>
        </p:txBody>
      </p:sp>
    </p:spTree>
    <p:extLst>
      <p:ext uri="{BB962C8B-B14F-4D97-AF65-F5344CB8AC3E}">
        <p14:creationId xmlns:p14="http://schemas.microsoft.com/office/powerpoint/2010/main" val="367486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5" name="Footer Placeholder 4"/>
          <p:cNvSpPr>
            <a:spLocks noGrp="1"/>
          </p:cNvSpPr>
          <p:nvPr>
            <p:ph type="ftr" sz="quarter" idx="11"/>
          </p:nvPr>
        </p:nvSpPr>
        <p:spPr>
          <a:xfrm>
            <a:off x="609602" y="6248208"/>
            <a:ext cx="7431311" cy="365125"/>
          </a:xfrm>
        </p:spPr>
        <p:txBody>
          <a:bodyPr/>
          <a:lstStyle/>
          <a:p>
            <a:endParaRPr lang="en-US">
              <a:solidFill>
                <a:srgbClr val="005294"/>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63A44BE0-D8F9-4BC7-84C6-C8F72A9B1730}" type="slidenum">
              <a:rPr lang="en-US" smtClean="0"/>
              <a:pPr/>
              <a:t>‹#›</a:t>
            </a:fld>
            <a:endParaRPr lang="en-US"/>
          </a:p>
        </p:txBody>
      </p:sp>
    </p:spTree>
    <p:extLst>
      <p:ext uri="{BB962C8B-B14F-4D97-AF65-F5344CB8AC3E}">
        <p14:creationId xmlns:p14="http://schemas.microsoft.com/office/powerpoint/2010/main" val="19910981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solidFill>
                <a:srgbClr val="005294"/>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40882BC-CDB1-4BC1-BEC1-C26EC7BD2E2F}" type="slidenum">
              <a:rPr lang="en-US" smtClean="0"/>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solidFill>
                <a:srgbClr val="005294"/>
              </a:solidFill>
            </a:endParaRPr>
          </a:p>
        </p:txBody>
      </p:sp>
    </p:spTree>
    <p:extLst>
      <p:ext uri="{BB962C8B-B14F-4D97-AF65-F5344CB8AC3E}">
        <p14:creationId xmlns:p14="http://schemas.microsoft.com/office/powerpoint/2010/main" val="3256489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5" name="Footer Placeholder 4"/>
          <p:cNvSpPr>
            <a:spLocks noGrp="1"/>
          </p:cNvSpPr>
          <p:nvPr>
            <p:ph type="ftr" sz="quarter" idx="11"/>
          </p:nvPr>
        </p:nvSpPr>
        <p:spPr/>
        <p:txBody>
          <a:bodyPr/>
          <a:lstStyle/>
          <a:p>
            <a:endParaRPr lang="en-US">
              <a:solidFill>
                <a:srgbClr val="005294"/>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3A44BE0-D8F9-4BC7-84C6-C8F72A9B1730}"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92165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3A44BE0-D8F9-4BC7-84C6-C8F72A9B1730}"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005294"/>
              </a:solidFill>
            </a:endParaRPr>
          </a:p>
        </p:txBody>
      </p:sp>
    </p:spTree>
    <p:extLst>
      <p:ext uri="{BB962C8B-B14F-4D97-AF65-F5344CB8AC3E}">
        <p14:creationId xmlns:p14="http://schemas.microsoft.com/office/powerpoint/2010/main" val="20644935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A59702B-62E3-4532-BAEC-E1CA6946B6DF}" type="datetimeFigureOut">
              <a:rPr lang="en-US" smtClean="0">
                <a:solidFill>
                  <a:srgbClr val="005294"/>
                </a:solidFill>
              </a:rPr>
              <a:pPr/>
              <a:t>8/11/2023</a:t>
            </a:fld>
            <a:endParaRPr lang="en-US">
              <a:solidFill>
                <a:srgbClr val="005294"/>
              </a:solidFill>
            </a:endParaRPr>
          </a:p>
        </p:txBody>
      </p:sp>
      <p:sp>
        <p:nvSpPr>
          <p:cNvPr id="10" name="Slide Number Placeholder 9"/>
          <p:cNvSpPr>
            <a:spLocks noGrp="1"/>
          </p:cNvSpPr>
          <p:nvPr>
            <p:ph type="sldNum" sz="quarter" idx="16"/>
          </p:nvPr>
        </p:nvSpPr>
        <p:spPr/>
        <p:txBody>
          <a:bodyPr rtlCol="0"/>
          <a:lstStyle/>
          <a:p>
            <a:fld id="{63A44BE0-D8F9-4BC7-84C6-C8F72A9B173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005294"/>
              </a:solidFill>
            </a:endParaRPr>
          </a:p>
        </p:txBody>
      </p:sp>
    </p:spTree>
    <p:extLst>
      <p:ext uri="{BB962C8B-B14F-4D97-AF65-F5344CB8AC3E}">
        <p14:creationId xmlns:p14="http://schemas.microsoft.com/office/powerpoint/2010/main" val="196200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A59702B-62E3-4532-BAEC-E1CA6946B6DF}" type="datetimeFigureOut">
              <a:rPr lang="en-US" smtClean="0">
                <a:solidFill>
                  <a:srgbClr val="005294"/>
                </a:solidFill>
              </a:rPr>
              <a:pPr/>
              <a:t>8/11/2023</a:t>
            </a:fld>
            <a:endParaRPr lang="en-US">
              <a:solidFill>
                <a:srgbClr val="005294"/>
              </a:solidFill>
            </a:endParaRPr>
          </a:p>
        </p:txBody>
      </p:sp>
      <p:sp>
        <p:nvSpPr>
          <p:cNvPr id="12" name="Slide Number Placeholder 11"/>
          <p:cNvSpPr>
            <a:spLocks noGrp="1"/>
          </p:cNvSpPr>
          <p:nvPr>
            <p:ph type="sldNum" sz="quarter" idx="16"/>
          </p:nvPr>
        </p:nvSpPr>
        <p:spPr/>
        <p:txBody>
          <a:bodyPr rtlCol="0"/>
          <a:lstStyle/>
          <a:p>
            <a:fld id="{63A44BE0-D8F9-4BC7-84C6-C8F72A9B173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005294"/>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96215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4" name="Footer Placeholder 3"/>
          <p:cNvSpPr>
            <a:spLocks noGrp="1"/>
          </p:cNvSpPr>
          <p:nvPr>
            <p:ph type="ftr" sz="quarter" idx="11"/>
          </p:nvPr>
        </p:nvSpPr>
        <p:spPr/>
        <p:txBody>
          <a:bodyPr/>
          <a:lstStyle/>
          <a:p>
            <a:endParaRPr lang="en-US">
              <a:solidFill>
                <a:srgbClr val="005294"/>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3A44BE0-D8F9-4BC7-84C6-C8F72A9B1730}" type="slidenum">
              <a:rPr lang="en-US" smtClean="0"/>
              <a:pPr/>
              <a:t>‹#›</a:t>
            </a:fld>
            <a:endParaRPr lang="en-US"/>
          </a:p>
        </p:txBody>
      </p:sp>
    </p:spTree>
    <p:extLst>
      <p:ext uri="{BB962C8B-B14F-4D97-AF65-F5344CB8AC3E}">
        <p14:creationId xmlns:p14="http://schemas.microsoft.com/office/powerpoint/2010/main" val="951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3" name="Footer Placeholder 2"/>
          <p:cNvSpPr>
            <a:spLocks noGrp="1"/>
          </p:cNvSpPr>
          <p:nvPr>
            <p:ph type="ftr" sz="quarter" idx="11"/>
          </p:nvPr>
        </p:nvSpPr>
        <p:spPr/>
        <p:txBody>
          <a:bodyPr/>
          <a:lstStyle/>
          <a:p>
            <a:endParaRPr lang="en-US">
              <a:solidFill>
                <a:srgbClr val="005294"/>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3A44BE0-D8F9-4BC7-84C6-C8F72A9B1730}" type="slidenum">
              <a:rPr lang="en-US" smtClean="0">
                <a:solidFill>
                  <a:srgbClr val="005294"/>
                </a:solidFill>
              </a:rPr>
              <a:pPr/>
              <a:t>‹#›</a:t>
            </a:fld>
            <a:endParaRPr lang="en-US">
              <a:solidFill>
                <a:srgbClr val="005294"/>
              </a:solidFill>
            </a:endParaRPr>
          </a:p>
        </p:txBody>
      </p:sp>
    </p:spTree>
    <p:extLst>
      <p:ext uri="{BB962C8B-B14F-4D97-AF65-F5344CB8AC3E}">
        <p14:creationId xmlns:p14="http://schemas.microsoft.com/office/powerpoint/2010/main" val="385297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6" name="Footer Placeholder 5"/>
          <p:cNvSpPr>
            <a:spLocks noGrp="1"/>
          </p:cNvSpPr>
          <p:nvPr>
            <p:ph type="ftr" sz="quarter" idx="11"/>
          </p:nvPr>
        </p:nvSpPr>
        <p:spPr/>
        <p:txBody>
          <a:bodyPr/>
          <a:lstStyle/>
          <a:p>
            <a:endParaRPr lang="en-US">
              <a:solidFill>
                <a:srgbClr val="005294"/>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3A44BE0-D8F9-4BC7-84C6-C8F72A9B1730}"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97142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2" name="Date Placeholder 11"/>
          <p:cNvSpPr>
            <a:spLocks noGrp="1"/>
          </p:cNvSpPr>
          <p:nvPr>
            <p:ph type="dt" sz="half" idx="10"/>
          </p:nvPr>
        </p:nvSpPr>
        <p:spPr>
          <a:xfrm>
            <a:off x="8331200" y="6248401"/>
            <a:ext cx="3556000" cy="365125"/>
          </a:xfrm>
        </p:spPr>
        <p:txBody>
          <a:bodyPr rtlCol="0"/>
          <a:lstStyle/>
          <a:p>
            <a:fld id="{2A59702B-62E3-4532-BAEC-E1CA6946B6DF}" type="datetimeFigureOut">
              <a:rPr lang="en-US" smtClean="0">
                <a:solidFill>
                  <a:srgbClr val="005294"/>
                </a:solidFill>
              </a:rPr>
              <a:pPr/>
              <a:t>8/11/2023</a:t>
            </a:fld>
            <a:endParaRPr lang="en-US">
              <a:solidFill>
                <a:srgbClr val="005294"/>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3A44BE0-D8F9-4BC7-84C6-C8F72A9B1730}" type="slidenum">
              <a:rPr lang="en-US" smtClean="0"/>
              <a:pPr/>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solidFill>
                <a:srgbClr val="005294"/>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71061627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2A59702B-62E3-4532-BAEC-E1CA6946B6DF}" type="datetimeFigureOut">
              <a:rPr lang="en-US" smtClean="0">
                <a:solidFill>
                  <a:srgbClr val="005294"/>
                </a:solidFill>
              </a:rPr>
              <a:pPr/>
              <a:t>8/11/2023</a:t>
            </a:fld>
            <a:endParaRPr lang="en-US">
              <a:solidFill>
                <a:srgbClr val="005294"/>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srgbClr val="005294"/>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3A44BE0-D8F9-4BC7-84C6-C8F72A9B1730}" type="slidenum">
              <a:rPr lang="en-US" smtClean="0"/>
              <a:pPr/>
              <a:t>‹#›</a:t>
            </a:fld>
            <a:endParaRPr lang="en-US"/>
          </a:p>
        </p:txBody>
      </p:sp>
    </p:spTree>
    <p:extLst>
      <p:ext uri="{BB962C8B-B14F-4D97-AF65-F5344CB8AC3E}">
        <p14:creationId xmlns:p14="http://schemas.microsoft.com/office/powerpoint/2010/main" val="3134351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tjcairy@widener.edu?subject=Extended%20Leave%20of%20Abs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3886200"/>
            <a:ext cx="6477000" cy="1600200"/>
          </a:xfrm>
        </p:spPr>
        <p:txBody>
          <a:bodyPr>
            <a:normAutofit fontScale="90000"/>
          </a:bodyPr>
          <a:lstStyle/>
          <a:p>
            <a:r>
              <a:rPr lang="en-US" dirty="0">
                <a:solidFill>
                  <a:schemeClr val="accent1"/>
                </a:solidFill>
              </a:rPr>
              <a:t>REPORTING CONCERNS AND REQUESTING SUPPORT </a:t>
            </a:r>
            <a:endParaRPr lang="en-US" dirty="0"/>
          </a:p>
        </p:txBody>
      </p:sp>
      <p:sp>
        <p:nvSpPr>
          <p:cNvPr id="3" name="Subtitle 2"/>
          <p:cNvSpPr>
            <a:spLocks noGrp="1"/>
          </p:cNvSpPr>
          <p:nvPr>
            <p:ph type="subTitle" idx="1"/>
          </p:nvPr>
        </p:nvSpPr>
        <p:spPr>
          <a:xfrm>
            <a:off x="3352800" y="6112934"/>
            <a:ext cx="7239000" cy="572188"/>
          </a:xfrm>
        </p:spPr>
        <p:txBody>
          <a:bodyPr>
            <a:normAutofit/>
          </a:bodyPr>
          <a:lstStyle/>
          <a:p>
            <a:r>
              <a:rPr lang="en-US" sz="2000" b="1" dirty="0"/>
              <a:t>Kim Robinson, M.Ed. Executive Director of Student Success </a:t>
            </a:r>
          </a:p>
          <a:p>
            <a:endParaRPr lang="en-US" sz="2000" dirty="0"/>
          </a:p>
        </p:txBody>
      </p:sp>
      <p:pic>
        <p:nvPicPr>
          <p:cNvPr id="4" name="Picture 3"/>
          <p:cNvPicPr>
            <a:picLocks noChangeAspect="1"/>
          </p:cNvPicPr>
          <p:nvPr/>
        </p:nvPicPr>
        <p:blipFill>
          <a:blip r:embed="rId2"/>
          <a:stretch>
            <a:fillRect/>
          </a:stretch>
        </p:blipFill>
        <p:spPr>
          <a:xfrm>
            <a:off x="147507" y="172879"/>
            <a:ext cx="4694327" cy="3529890"/>
          </a:xfrm>
          <a:prstGeom prst="rect">
            <a:avLst/>
          </a:prstGeom>
        </p:spPr>
      </p:pic>
    </p:spTree>
    <p:extLst>
      <p:ext uri="{BB962C8B-B14F-4D97-AF65-F5344CB8AC3E}">
        <p14:creationId xmlns:p14="http://schemas.microsoft.com/office/powerpoint/2010/main" val="69889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2">
                    <a:lumMod val="10000"/>
                  </a:schemeClr>
                </a:solidFill>
              </a:rPr>
              <a:t>Office of Student Success </a:t>
            </a:r>
          </a:p>
        </p:txBody>
      </p:sp>
      <p:sp>
        <p:nvSpPr>
          <p:cNvPr id="3" name="Subtitle 2"/>
          <p:cNvSpPr>
            <a:spLocks noGrp="1"/>
          </p:cNvSpPr>
          <p:nvPr>
            <p:ph sz="quarter" idx="1"/>
          </p:nvPr>
        </p:nvSpPr>
        <p:spPr>
          <a:xfrm>
            <a:off x="816864" y="1744579"/>
            <a:ext cx="10871200" cy="4495800"/>
          </a:xfrm>
        </p:spPr>
        <p:txBody>
          <a:bodyPr>
            <a:noAutofit/>
          </a:bodyPr>
          <a:lstStyle/>
          <a:p>
            <a:pPr marL="0" indent="0">
              <a:buNone/>
            </a:pPr>
            <a:r>
              <a:rPr lang="en-US" sz="3600" dirty="0"/>
              <a:t>Our office — with the assistance of faculty and staff — works to address all feedback the office deems as placing the student-at-risk of not being retained at Widener University.</a:t>
            </a:r>
          </a:p>
          <a:p>
            <a:pPr marL="0" indent="0">
              <a:buNone/>
            </a:pPr>
            <a:endParaRPr lang="en-US" sz="3600" dirty="0"/>
          </a:p>
          <a:p>
            <a:pPr marL="0" indent="0">
              <a:buNone/>
            </a:pPr>
            <a:r>
              <a:rPr lang="en-US" sz="3600" dirty="0"/>
              <a:t>Our office also works with students to facilitate the appropriate protocol for requesting an extended leave of absence due to medical emergencies. </a:t>
            </a:r>
          </a:p>
        </p:txBody>
      </p:sp>
    </p:spTree>
    <p:extLst>
      <p:ext uri="{BB962C8B-B14F-4D97-AF65-F5344CB8AC3E}">
        <p14:creationId xmlns:p14="http://schemas.microsoft.com/office/powerpoint/2010/main" val="302681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Extended Leave of Absence</a:t>
            </a:r>
            <a:br>
              <a:rPr lang="en-US" dirty="0"/>
            </a:br>
            <a:endParaRPr lang="en-US" dirty="0"/>
          </a:p>
        </p:txBody>
      </p:sp>
      <p:sp>
        <p:nvSpPr>
          <p:cNvPr id="3" name="Subtitle 2"/>
          <p:cNvSpPr>
            <a:spLocks noGrp="1"/>
          </p:cNvSpPr>
          <p:nvPr>
            <p:ph sz="quarter" idx="1"/>
          </p:nvPr>
        </p:nvSpPr>
        <p:spPr>
          <a:xfrm>
            <a:off x="637674" y="1686456"/>
            <a:ext cx="11050390" cy="4495800"/>
          </a:xfrm>
        </p:spPr>
        <p:txBody>
          <a:bodyPr>
            <a:noAutofit/>
          </a:bodyPr>
          <a:lstStyle/>
          <a:p>
            <a:pPr marL="0" indent="0">
              <a:buNone/>
            </a:pPr>
            <a:r>
              <a:rPr lang="en-US" sz="2800" dirty="0"/>
              <a:t>If during the academic year a student has to take an extended leave of absence due to a medical or extenuating family emergency, students should,</a:t>
            </a:r>
          </a:p>
          <a:p>
            <a:pPr>
              <a:buFont typeface="Wingdings" panose="05000000000000000000" pitchFamily="2" charset="2"/>
              <a:buChar char="ü"/>
            </a:pPr>
            <a:r>
              <a:rPr lang="en-US" sz="2800" dirty="0"/>
              <a:t>Communicate with each of their professors about the extended leave and the expected number of classes that will be missed</a:t>
            </a:r>
          </a:p>
          <a:p>
            <a:pPr>
              <a:buFont typeface="Wingdings" panose="05000000000000000000" pitchFamily="2" charset="2"/>
              <a:buChar char="ü"/>
            </a:pPr>
            <a:r>
              <a:rPr lang="en-US" sz="2800" dirty="0"/>
              <a:t>Email Kim Robinson (klrobinson</a:t>
            </a:r>
            <a:r>
              <a:rPr lang="en-US" sz="2800" dirty="0">
                <a:hlinkClick r:id="rId2"/>
              </a:rPr>
              <a:t>@widener.edu</a:t>
            </a:r>
            <a:r>
              <a:rPr lang="en-US" sz="2800" dirty="0"/>
              <a:t>) informing the Office of Student Success of the extended leave of absence</a:t>
            </a:r>
          </a:p>
          <a:p>
            <a:pPr>
              <a:buFont typeface="Wingdings" panose="05000000000000000000" pitchFamily="2" charset="2"/>
              <a:buChar char="ü"/>
            </a:pPr>
            <a:r>
              <a:rPr lang="en-US" sz="2800" dirty="0"/>
              <a:t>Upon returning to campus, the student should schedule a time to meet with Kim Robinson to provide the appropriate documentation such as medical records. We work in collaboration with advisor, and Registrar to reinstate to active student status. This enables registration. </a:t>
            </a:r>
          </a:p>
        </p:txBody>
      </p:sp>
    </p:spTree>
    <p:extLst>
      <p:ext uri="{BB962C8B-B14F-4D97-AF65-F5344CB8AC3E}">
        <p14:creationId xmlns:p14="http://schemas.microsoft.com/office/powerpoint/2010/main" val="62591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Reporting Student Concerns </a:t>
            </a:r>
            <a:br>
              <a:rPr lang="en-US" dirty="0"/>
            </a:br>
            <a:endParaRPr lang="en-US" dirty="0"/>
          </a:p>
        </p:txBody>
      </p:sp>
      <p:sp>
        <p:nvSpPr>
          <p:cNvPr id="3" name="Subtitle 2"/>
          <p:cNvSpPr>
            <a:spLocks noGrp="1"/>
          </p:cNvSpPr>
          <p:nvPr>
            <p:ph sz="quarter" idx="4294967295"/>
          </p:nvPr>
        </p:nvSpPr>
        <p:spPr>
          <a:xfrm>
            <a:off x="812800" y="1696330"/>
            <a:ext cx="9953755" cy="4419600"/>
          </a:xfrm>
        </p:spPr>
        <p:txBody>
          <a:bodyPr>
            <a:noAutofit/>
          </a:bodyPr>
          <a:lstStyle/>
          <a:p>
            <a:pPr marL="0" indent="0" algn="ctr">
              <a:buNone/>
            </a:pPr>
            <a:r>
              <a:rPr lang="en-US" sz="2400" dirty="0"/>
              <a:t>To report student-academic concerns, professors, faculty, and staff should email studentsuccess@widener.edu with a summary of the concerns</a:t>
            </a:r>
          </a:p>
          <a:p>
            <a:pPr marL="0" indent="0" algn="ctr">
              <a:buNone/>
            </a:pPr>
            <a:endParaRPr lang="en-US" sz="2400" dirty="0"/>
          </a:p>
          <a:p>
            <a:pPr marL="0" indent="0">
              <a:buNone/>
            </a:pPr>
            <a:r>
              <a:rPr lang="en-US" sz="2400" dirty="0"/>
              <a:t>Possible student concerns include but are not limited to missing classes, missing exams/assignments, troubling behaviors, negative peer interactions, etc.</a:t>
            </a:r>
          </a:p>
          <a:p>
            <a:pPr algn="ctr">
              <a:buFont typeface="Wingdings" panose="05000000000000000000" pitchFamily="2" charset="2"/>
              <a:buChar char="ü"/>
            </a:pPr>
            <a:r>
              <a:rPr lang="en-US" sz="2400" dirty="0"/>
              <a:t>If a student is demonstrating aggressive or irregular behaviors that need immediate attention please contact Campus Safety at 610-449-4200 and complete the CARE Referral Form</a:t>
            </a:r>
          </a:p>
          <a:p>
            <a:pPr algn="ctr">
              <a:buFont typeface="Wingdings" panose="05000000000000000000" pitchFamily="2" charset="2"/>
              <a:buChar char="ü"/>
            </a:pPr>
            <a:endParaRPr lang="en-US" sz="2400" dirty="0"/>
          </a:p>
          <a:p>
            <a:pPr algn="ctr">
              <a:buFont typeface="Wingdings" panose="05000000000000000000" pitchFamily="2" charset="2"/>
              <a:buChar char="ü"/>
            </a:pPr>
            <a:r>
              <a:rPr lang="en-US" sz="2400" dirty="0"/>
              <a:t>If a student has a mental health emergency or presents to be a danger to themselves or others please contact the Counseling and Psychological Services at 610-499-1261 and complete the CARE Referral Form</a:t>
            </a:r>
          </a:p>
        </p:txBody>
      </p:sp>
    </p:spTree>
    <p:extLst>
      <p:ext uri="{BB962C8B-B14F-4D97-AF65-F5344CB8AC3E}">
        <p14:creationId xmlns:p14="http://schemas.microsoft.com/office/powerpoint/2010/main" val="50830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29993" y="2743200"/>
            <a:ext cx="10918322" cy="4114800"/>
          </a:xfrm>
        </p:spPr>
        <p:txBody>
          <a:bodyPr>
            <a:normAutofit fontScale="92500" lnSpcReduction="20000"/>
          </a:bodyPr>
          <a:lstStyle/>
          <a:p>
            <a:pPr algn="ctr"/>
            <a:r>
              <a:rPr lang="en-US" dirty="0"/>
              <a:t>The CARE Team is a central network of Widener's campus community focused on caring, prevention, and early intervention for students experiencing serious distress or engaging in harmful or disruptive behaviors. If you </a:t>
            </a:r>
            <a:r>
              <a:rPr lang="en-US" b="1" dirty="0">
                <a:effectLst>
                  <a:outerShdw blurRad="38100" dist="38100" dir="2700000" algn="tl">
                    <a:srgbClr val="000000">
                      <a:alpha val="43137"/>
                    </a:srgbClr>
                  </a:outerShdw>
                </a:effectLst>
              </a:rPr>
              <a:t>sense something </a:t>
            </a:r>
            <a:r>
              <a:rPr lang="en-US" dirty="0"/>
              <a:t>that does not feel right, </a:t>
            </a:r>
            <a:r>
              <a:rPr lang="en-US" b="1" dirty="0">
                <a:effectLst>
                  <a:outerShdw blurRad="38100" dist="38100" dir="2700000" algn="tl">
                    <a:srgbClr val="000000">
                      <a:alpha val="43137"/>
                    </a:srgbClr>
                  </a:outerShdw>
                </a:effectLst>
              </a:rPr>
              <a:t>say something </a:t>
            </a:r>
            <a:r>
              <a:rPr lang="en-US" dirty="0"/>
              <a:t>to a CARE Team member or </a:t>
            </a:r>
          </a:p>
          <a:p>
            <a:pPr algn="ctr"/>
            <a:r>
              <a:rPr lang="en-US" b="1" dirty="0">
                <a:effectLst>
                  <a:outerShdw blurRad="38100" dist="38100" dir="2700000" algn="tl">
                    <a:srgbClr val="000000">
                      <a:alpha val="43137"/>
                    </a:srgbClr>
                  </a:outerShdw>
                </a:effectLst>
              </a:rPr>
              <a:t>do something </a:t>
            </a:r>
            <a:r>
              <a:rPr lang="en-US" dirty="0"/>
              <a:t>by submitting a report to help a student</a:t>
            </a:r>
          </a:p>
          <a:p>
            <a:pPr algn="ctr"/>
            <a:endParaRPr lang="en-US" dirty="0"/>
          </a:p>
          <a:p>
            <a:pPr algn="ctr"/>
            <a:r>
              <a:rPr lang="en-US" dirty="0"/>
              <a:t>To make a referral, one should complete the </a:t>
            </a:r>
            <a:r>
              <a:rPr lang="en-US" b="1" dirty="0">
                <a:effectLst>
                  <a:outerShdw blurRad="38100" dist="38100" dir="2700000" algn="tl">
                    <a:srgbClr val="000000">
                      <a:alpha val="43137"/>
                    </a:srgbClr>
                  </a:outerShdw>
                </a:effectLst>
              </a:rPr>
              <a:t>CARE Team Reporting Form </a:t>
            </a:r>
            <a:r>
              <a:rPr lang="en-US" dirty="0"/>
              <a:t>which can be located on </a:t>
            </a:r>
            <a:r>
              <a:rPr lang="en-US" dirty="0" err="1"/>
              <a:t>myWidener</a:t>
            </a:r>
            <a:r>
              <a:rPr lang="en-US" dirty="0"/>
              <a:t> and at the following Widener website pages: Info for Faculty &amp; Staff, Info for Current Students, Info for Current Undergrad Students, Info for Current Grad Students, and Info for Current Adult &amp; Professional Studies students. Scroll to bottom of website for reporting.</a:t>
            </a:r>
          </a:p>
        </p:txBody>
      </p:sp>
      <p:sp>
        <p:nvSpPr>
          <p:cNvPr id="3" name="Title 2"/>
          <p:cNvSpPr>
            <a:spLocks noGrp="1"/>
          </p:cNvSpPr>
          <p:nvPr>
            <p:ph type="title"/>
          </p:nvPr>
        </p:nvSpPr>
        <p:spPr/>
        <p:txBody>
          <a:bodyPr>
            <a:noAutofit/>
          </a:bodyPr>
          <a:lstStyle/>
          <a:p>
            <a:r>
              <a:rPr lang="en-US" sz="8800" dirty="0">
                <a:latin typeface="Berlin Sans FB Demi" panose="020E0802020502020306" pitchFamily="34" charset="0"/>
              </a:rPr>
              <a:t>CARE TEAM</a:t>
            </a:r>
          </a:p>
        </p:txBody>
      </p:sp>
    </p:spTree>
    <p:extLst>
      <p:ext uri="{BB962C8B-B14F-4D97-AF65-F5344CB8AC3E}">
        <p14:creationId xmlns:p14="http://schemas.microsoft.com/office/powerpoint/2010/main" val="5097113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rgbClr val="005294"/>
      </a:dk1>
      <a:lt1>
        <a:sysClr val="window" lastClr="FFFFFF"/>
      </a:lt1>
      <a:dk2>
        <a:srgbClr val="005294"/>
      </a:dk2>
      <a:lt2>
        <a:srgbClr val="D4D4D6"/>
      </a:lt2>
      <a:accent1>
        <a:srgbClr val="F6CA19"/>
      </a:accent1>
      <a:accent2>
        <a:srgbClr val="4E84B8"/>
      </a:accent2>
      <a:accent3>
        <a:srgbClr val="B3B4B3"/>
      </a:accent3>
      <a:accent4>
        <a:srgbClr val="6BB76D"/>
      </a:accent4>
      <a:accent5>
        <a:srgbClr val="E88651"/>
      </a:accent5>
      <a:accent6>
        <a:srgbClr val="D84829"/>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29F90605F349468CD299A042923056" ma:contentTypeVersion="18" ma:contentTypeDescription="Create a new document." ma:contentTypeScope="" ma:versionID="871bb4b50358b5cc55d1a4ea6ed619a8">
  <xsd:schema xmlns:xsd="http://www.w3.org/2001/XMLSchema" xmlns:xs="http://www.w3.org/2001/XMLSchema" xmlns:p="http://schemas.microsoft.com/office/2006/metadata/properties" xmlns:ns1="http://schemas.microsoft.com/sharepoint/v3" xmlns:ns3="7e30cb49-1633-4bd1-b29d-bfa4fa1399dc" xmlns:ns4="d20e54c8-3a62-4928-8aa2-68c39dd16304" targetNamespace="http://schemas.microsoft.com/office/2006/metadata/properties" ma:root="true" ma:fieldsID="0e9f6de9d9296bdcbc04bfb57da74213" ns1:_="" ns3:_="" ns4:_="">
    <xsd:import namespace="http://schemas.microsoft.com/sharepoint/v3"/>
    <xsd:import namespace="7e30cb49-1633-4bd1-b29d-bfa4fa1399dc"/>
    <xsd:import namespace="d20e54c8-3a62-4928-8aa2-68c39dd16304"/>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30cb49-1633-4bd1-b29d-bfa4fa1399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0e54c8-3a62-4928-8aa2-68c39dd1630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d20e54c8-3a62-4928-8aa2-68c39dd1630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207288-E646-4CDE-A744-71D0F8399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e30cb49-1633-4bd1-b29d-bfa4fa1399dc"/>
    <ds:schemaRef ds:uri="d20e54c8-3a62-4928-8aa2-68c39dd163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7EAC69-A34C-4C4B-8393-D7BCB6FD4FC9}">
  <ds:schemaRefs>
    <ds:schemaRef ds:uri="http://purl.org/dc/terms/"/>
    <ds:schemaRef ds:uri="http://www.w3.org/XML/1998/namespace"/>
    <ds:schemaRef ds:uri="7e30cb49-1633-4bd1-b29d-bfa4fa1399dc"/>
    <ds:schemaRef ds:uri="http://schemas.microsoft.com/office/2006/documentManagement/types"/>
    <ds:schemaRef ds:uri="http://schemas.openxmlformats.org/package/2006/metadata/core-properties"/>
    <ds:schemaRef ds:uri="http://schemas.microsoft.com/sharepoint/v3"/>
    <ds:schemaRef ds:uri="http://purl.org/dc/elements/1.1/"/>
    <ds:schemaRef ds:uri="d20e54c8-3a62-4928-8aa2-68c39dd16304"/>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26E004EC-C06E-4CB4-A022-ED86B23C7A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TotalTime>
  <Words>438</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Berlin Sans FB Demi</vt:lpstr>
      <vt:lpstr>Times New Roman</vt:lpstr>
      <vt:lpstr>Wingdings</vt:lpstr>
      <vt:lpstr>Wingdings 2</vt:lpstr>
      <vt:lpstr>Median</vt:lpstr>
      <vt:lpstr>REPORTING CONCERNS AND REQUESTING SUPPORT </vt:lpstr>
      <vt:lpstr>Office of Student Success </vt:lpstr>
      <vt:lpstr>Extended Leave of Absence </vt:lpstr>
      <vt:lpstr>Reporting Student Concerns  </vt:lpstr>
      <vt:lpstr>CARE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Support Services</dc:title>
  <dc:creator>Rhonda M Bates</dc:creator>
  <cp:lastModifiedBy>Kimberly L Robinson</cp:lastModifiedBy>
  <cp:revision>8</cp:revision>
  <dcterms:created xsi:type="dcterms:W3CDTF">2019-08-21T19:13:35Z</dcterms:created>
  <dcterms:modified xsi:type="dcterms:W3CDTF">2023-08-11T16:02:29Z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0x0101004329F90605F349468CD299A042923056</vt:lpwstr>
  </property>
</Properties>
</file>